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theme/themeOverride9.xml" ContentType="application/vnd.openxmlformats-officedocument.themeOverride+xml"/>
  <Override PartName="/ppt/charts/chart11.xml" ContentType="application/vnd.openxmlformats-officedocument.drawingml.chart+xml"/>
  <Override PartName="/ppt/theme/themeOverride10.xml" ContentType="application/vnd.openxmlformats-officedocument.themeOverride+xml"/>
  <Override PartName="/ppt/charts/chart12.xml" ContentType="application/vnd.openxmlformats-officedocument.drawingml.chart+xml"/>
  <Override PartName="/ppt/theme/themeOverride11.xml" ContentType="application/vnd.openxmlformats-officedocument.themeOverr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theme/themeOverride12.xml" ContentType="application/vnd.openxmlformats-officedocument.themeOverride+xml"/>
  <Override PartName="/ppt/charts/chart19.xml" ContentType="application/vnd.openxmlformats-officedocument.drawingml.chart+xml"/>
  <Override PartName="/ppt/theme/themeOverride13.xml" ContentType="application/vnd.openxmlformats-officedocument.themeOverride+xml"/>
  <Override PartName="/ppt/charts/chart20.xml" ContentType="application/vnd.openxmlformats-officedocument.drawingml.chart+xml"/>
  <Override PartName="/ppt/theme/themeOverride14.xml" ContentType="application/vnd.openxmlformats-officedocument.themeOverride+xml"/>
  <Override PartName="/ppt/charts/chart21.xml" ContentType="application/vnd.openxmlformats-officedocument.drawingml.chart+xml"/>
  <Override PartName="/ppt/theme/themeOverride15.xml" ContentType="application/vnd.openxmlformats-officedocument.themeOverride+xml"/>
  <Override PartName="/ppt/charts/chart22.xml" ContentType="application/vnd.openxmlformats-officedocument.drawingml.chart+xml"/>
  <Override PartName="/ppt/theme/themeOverride16.xml" ContentType="application/vnd.openxmlformats-officedocument.themeOverride+xml"/>
  <Override PartName="/ppt/charts/chart23.xml" ContentType="application/vnd.openxmlformats-officedocument.drawingml.chart+xml"/>
  <Override PartName="/ppt/theme/themeOverride17.xml" ContentType="application/vnd.openxmlformats-officedocument.themeOverride+xml"/>
  <Override PartName="/ppt/charts/chart24.xml" ContentType="application/vnd.openxmlformats-officedocument.drawingml.chart+xml"/>
  <Override PartName="/ppt/theme/themeOverride18.xml" ContentType="application/vnd.openxmlformats-officedocument.themeOverride+xml"/>
  <Override PartName="/ppt/charts/chart25.xml" ContentType="application/vnd.openxmlformats-officedocument.drawingml.chart+xml"/>
  <Override PartName="/ppt/theme/themeOverride19.xml" ContentType="application/vnd.openxmlformats-officedocument.themeOverride+xml"/>
  <Override PartName="/ppt/charts/chart2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2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28.xml" ContentType="application/vnd.openxmlformats-officedocument.drawingml.chart+xml"/>
  <Override PartName="/ppt/theme/themeOverride20.xml" ContentType="application/vnd.openxmlformats-officedocument.themeOverride+xml"/>
  <Override PartName="/ppt/charts/chart29.xml" ContentType="application/vnd.openxmlformats-officedocument.drawingml.chart+xml"/>
  <Override PartName="/ppt/theme/themeOverride21.xml" ContentType="application/vnd.openxmlformats-officedocument.themeOverride+xml"/>
  <Override PartName="/ppt/charts/chart30.xml" ContentType="application/vnd.openxmlformats-officedocument.drawingml.chart+xml"/>
  <Override PartName="/ppt/theme/themeOverride22.xml" ContentType="application/vnd.openxmlformats-officedocument.themeOverride+xml"/>
  <Override PartName="/ppt/charts/chart31.xml" ContentType="application/vnd.openxmlformats-officedocument.drawingml.chart+xml"/>
  <Override PartName="/ppt/theme/themeOverride23.xml" ContentType="application/vnd.openxmlformats-officedocument.themeOverride+xml"/>
  <Override PartName="/ppt/charts/chart32.xml" ContentType="application/vnd.openxmlformats-officedocument.drawingml.chart+xml"/>
  <Override PartName="/ppt/theme/themeOverride24.xml" ContentType="application/vnd.openxmlformats-officedocument.themeOverride+xml"/>
  <Override PartName="/ppt/charts/chart33.xml" ContentType="application/vnd.openxmlformats-officedocument.drawingml.chart+xml"/>
  <Override PartName="/ppt/theme/themeOverride25.xml" ContentType="application/vnd.openxmlformats-officedocument.themeOverride+xml"/>
  <Override PartName="/ppt/charts/chart34.xml" ContentType="application/vnd.openxmlformats-officedocument.drawingml.chart+xml"/>
  <Override PartName="/ppt/theme/themeOverride26.xml" ContentType="application/vnd.openxmlformats-officedocument.themeOverride+xml"/>
  <Override PartName="/ppt/charts/chart35.xml" ContentType="application/vnd.openxmlformats-officedocument.drawingml.chart+xml"/>
  <Override PartName="/ppt/theme/themeOverride27.xml" ContentType="application/vnd.openxmlformats-officedocument.themeOverride+xml"/>
  <Override PartName="/ppt/charts/chart36.xml" ContentType="application/vnd.openxmlformats-officedocument.drawingml.chart+xml"/>
  <Override PartName="/ppt/theme/themeOverride28.xml" ContentType="application/vnd.openxmlformats-officedocument.themeOverride+xml"/>
  <Override PartName="/ppt/charts/chart37.xml" ContentType="application/vnd.openxmlformats-officedocument.drawingml.chart+xml"/>
  <Override PartName="/ppt/theme/themeOverride29.xml" ContentType="application/vnd.openxmlformats-officedocument.themeOverride+xml"/>
  <Override PartName="/ppt/charts/chart38.xml" ContentType="application/vnd.openxmlformats-officedocument.drawingml.chart+xml"/>
  <Override PartName="/ppt/theme/themeOverride30.xml" ContentType="application/vnd.openxmlformats-officedocument.themeOverride+xml"/>
  <Override PartName="/ppt/charts/chart39.xml" ContentType="application/vnd.openxmlformats-officedocument.drawingml.chart+xml"/>
  <Override PartName="/ppt/theme/themeOverride31.xml" ContentType="application/vnd.openxmlformats-officedocument.themeOverride+xml"/>
  <Override PartName="/ppt/charts/chart40.xml" ContentType="application/vnd.openxmlformats-officedocument.drawingml.chart+xml"/>
  <Override PartName="/ppt/theme/themeOverride32.xml" ContentType="application/vnd.openxmlformats-officedocument.themeOverride+xml"/>
  <Override PartName="/ppt/charts/chart41.xml" ContentType="application/vnd.openxmlformats-officedocument.drawingml.chart+xml"/>
  <Override PartName="/ppt/theme/themeOverride33.xml" ContentType="application/vnd.openxmlformats-officedocument.themeOverride+xml"/>
  <Override PartName="/ppt/drawings/drawing2.xml" ContentType="application/vnd.openxmlformats-officedocument.drawingml.chartshapes+xml"/>
  <Override PartName="/ppt/charts/chart42.xml" ContentType="application/vnd.openxmlformats-officedocument.drawingml.chart+xml"/>
  <Override PartName="/ppt/theme/themeOverride34.xml" ContentType="application/vnd.openxmlformats-officedocument.themeOverride+xml"/>
  <Override PartName="/ppt/charts/chart43.xml" ContentType="application/vnd.openxmlformats-officedocument.drawingml.chart+xml"/>
  <Override PartName="/ppt/theme/themeOverride35.xml" ContentType="application/vnd.openxmlformats-officedocument.themeOverride+xml"/>
  <Override PartName="/ppt/charts/chart4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4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4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.xml" ContentType="application/vnd.openxmlformats-officedocument.presentationml.notesSlide+xml"/>
  <Override PartName="/ppt/charts/chart4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48.xml" ContentType="application/vnd.openxmlformats-officedocument.drawingml.chart+xml"/>
  <Override PartName="/ppt/theme/themeOverride36.xml" ContentType="application/vnd.openxmlformats-officedocument.themeOverride+xml"/>
  <Override PartName="/ppt/charts/chart49.xml" ContentType="application/vnd.openxmlformats-officedocument.drawingml.chart+xml"/>
  <Override PartName="/ppt/theme/themeOverride37.xml" ContentType="application/vnd.openxmlformats-officedocument.themeOverride+xml"/>
  <Override PartName="/ppt/charts/chart50.xml" ContentType="application/vnd.openxmlformats-officedocument.drawingml.chart+xml"/>
  <Override PartName="/ppt/theme/themeOverride38.xml" ContentType="application/vnd.openxmlformats-officedocument.themeOverride+xml"/>
  <Override PartName="/ppt/charts/chart51.xml" ContentType="application/vnd.openxmlformats-officedocument.drawingml.chart+xml"/>
  <Override PartName="/ppt/theme/themeOverride39.xml" ContentType="application/vnd.openxmlformats-officedocument.themeOverride+xml"/>
  <Override PartName="/ppt/charts/chart52.xml" ContentType="application/vnd.openxmlformats-officedocument.drawingml.chart+xml"/>
  <Override PartName="/ppt/theme/themeOverride40.xml" ContentType="application/vnd.openxmlformats-officedocument.themeOverride+xml"/>
  <Override PartName="/ppt/charts/chart53.xml" ContentType="application/vnd.openxmlformats-officedocument.drawingml.chart+xml"/>
  <Override PartName="/ppt/theme/themeOverride41.xml" ContentType="application/vnd.openxmlformats-officedocument.themeOverride+xml"/>
  <Override PartName="/ppt/charts/chart54.xml" ContentType="application/vnd.openxmlformats-officedocument.drawingml.chart+xml"/>
  <Override PartName="/ppt/theme/themeOverride42.xml" ContentType="application/vnd.openxmlformats-officedocument.themeOverride+xml"/>
  <Override PartName="/ppt/charts/chart55.xml" ContentType="application/vnd.openxmlformats-officedocument.drawingml.chart+xml"/>
  <Override PartName="/ppt/theme/themeOverride43.xml" ContentType="application/vnd.openxmlformats-officedocument.themeOverride+xml"/>
  <Override PartName="/ppt/charts/chart56.xml" ContentType="application/vnd.openxmlformats-officedocument.drawingml.chart+xml"/>
  <Override PartName="/ppt/theme/themeOverride44.xml" ContentType="application/vnd.openxmlformats-officedocument.themeOverride+xml"/>
  <Override PartName="/ppt/charts/chart57.xml" ContentType="application/vnd.openxmlformats-officedocument.drawingml.chart+xml"/>
  <Override PartName="/ppt/theme/themeOverride45.xml" ContentType="application/vnd.openxmlformats-officedocument.themeOverride+xml"/>
  <Override PartName="/ppt/charts/chart58.xml" ContentType="application/vnd.openxmlformats-officedocument.drawingml.chart+xml"/>
  <Override PartName="/ppt/theme/themeOverride46.xml" ContentType="application/vnd.openxmlformats-officedocument.themeOverride+xml"/>
  <Override PartName="/ppt/charts/chart59.xml" ContentType="application/vnd.openxmlformats-officedocument.drawingml.chart+xml"/>
  <Override PartName="/ppt/theme/themeOverride47.xml" ContentType="application/vnd.openxmlformats-officedocument.themeOverride+xml"/>
  <Override PartName="/ppt/charts/chart60.xml" ContentType="application/vnd.openxmlformats-officedocument.drawingml.chart+xml"/>
  <Override PartName="/ppt/theme/themeOverride48.xml" ContentType="application/vnd.openxmlformats-officedocument.themeOverride+xml"/>
  <Override PartName="/ppt/charts/chart61.xml" ContentType="application/vnd.openxmlformats-officedocument.drawingml.chart+xml"/>
  <Override PartName="/ppt/theme/themeOverride49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80" r:id="rId1"/>
  </p:sldMasterIdLst>
  <p:notesMasterIdLst>
    <p:notesMasterId r:id="rId66"/>
  </p:notesMasterIdLst>
  <p:sldIdLst>
    <p:sldId id="532" r:id="rId2"/>
    <p:sldId id="540" r:id="rId3"/>
    <p:sldId id="719" r:id="rId4"/>
    <p:sldId id="707" r:id="rId5"/>
    <p:sldId id="674" r:id="rId6"/>
    <p:sldId id="708" r:id="rId7"/>
    <p:sldId id="718" r:id="rId8"/>
    <p:sldId id="678" r:id="rId9"/>
    <p:sldId id="679" r:id="rId10"/>
    <p:sldId id="680" r:id="rId11"/>
    <p:sldId id="686" r:id="rId12"/>
    <p:sldId id="687" r:id="rId13"/>
    <p:sldId id="688" r:id="rId14"/>
    <p:sldId id="689" r:id="rId15"/>
    <p:sldId id="724" r:id="rId16"/>
    <p:sldId id="543" r:id="rId17"/>
    <p:sldId id="696" r:id="rId18"/>
    <p:sldId id="697" r:id="rId19"/>
    <p:sldId id="544" r:id="rId20"/>
    <p:sldId id="545" r:id="rId21"/>
    <p:sldId id="610" r:id="rId22"/>
    <p:sldId id="546" r:id="rId23"/>
    <p:sldId id="611" r:id="rId24"/>
    <p:sldId id="542" r:id="rId25"/>
    <p:sldId id="725" r:id="rId26"/>
    <p:sldId id="720" r:id="rId27"/>
    <p:sldId id="554" r:id="rId28"/>
    <p:sldId id="560" r:id="rId29"/>
    <p:sldId id="717" r:id="rId30"/>
    <p:sldId id="727" r:id="rId31"/>
    <p:sldId id="743" r:id="rId32"/>
    <p:sldId id="712" r:id="rId33"/>
    <p:sldId id="744" r:id="rId34"/>
    <p:sldId id="745" r:id="rId35"/>
    <p:sldId id="746" r:id="rId36"/>
    <p:sldId id="296" r:id="rId37"/>
    <p:sldId id="658" r:id="rId38"/>
    <p:sldId id="298" r:id="rId39"/>
    <p:sldId id="699" r:id="rId40"/>
    <p:sldId id="701" r:id="rId41"/>
    <p:sldId id="702" r:id="rId42"/>
    <p:sldId id="703" r:id="rId43"/>
    <p:sldId id="704" r:id="rId44"/>
    <p:sldId id="705" r:id="rId45"/>
    <p:sldId id="561" r:id="rId46"/>
    <p:sldId id="565" r:id="rId47"/>
    <p:sldId id="728" r:id="rId48"/>
    <p:sldId id="729" r:id="rId49"/>
    <p:sldId id="401" r:id="rId50"/>
    <p:sldId id="404" r:id="rId51"/>
    <p:sldId id="730" r:id="rId52"/>
    <p:sldId id="706" r:id="rId53"/>
    <p:sldId id="692" r:id="rId54"/>
    <p:sldId id="667" r:id="rId55"/>
    <p:sldId id="684" r:id="rId56"/>
    <p:sldId id="681" r:id="rId57"/>
    <p:sldId id="682" r:id="rId58"/>
    <p:sldId id="685" r:id="rId59"/>
    <p:sldId id="739" r:id="rId60"/>
    <p:sldId id="734" r:id="rId61"/>
    <p:sldId id="440" r:id="rId62"/>
    <p:sldId id="747" r:id="rId63"/>
    <p:sldId id="664" r:id="rId64"/>
    <p:sldId id="665" r:id="rId65"/>
  </p:sldIdLst>
  <p:sldSz cx="9144000" cy="5143500" type="screen16x9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C7961B"/>
    <a:srgbClr val="E6AF00"/>
    <a:srgbClr val="00B853"/>
    <a:srgbClr val="FAC090"/>
    <a:srgbClr val="00FFFF"/>
    <a:srgbClr val="FF9900"/>
    <a:srgbClr val="009900"/>
    <a:srgbClr val="5DFFA6"/>
    <a:srgbClr val="D21C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5" autoAdjust="0"/>
    <p:restoredTop sz="94291" autoAdjust="0"/>
  </p:normalViewPr>
  <p:slideViewPr>
    <p:cSldViewPr>
      <p:cViewPr varScale="1">
        <p:scale>
          <a:sx n="78" d="100"/>
          <a:sy n="78" d="100"/>
        </p:scale>
        <p:origin x="96" y="1086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9.xlsx"/><Relationship Id="rId1" Type="http://schemas.openxmlformats.org/officeDocument/2006/relationships/themeOverride" Target="../theme/themeOverride9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0.xlsx"/><Relationship Id="rId1" Type="http://schemas.openxmlformats.org/officeDocument/2006/relationships/themeOverride" Target="../theme/themeOverride10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1.xlsx"/><Relationship Id="rId1" Type="http://schemas.openxmlformats.org/officeDocument/2006/relationships/themeOverride" Target="../theme/themeOverride11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7.xlsx"/><Relationship Id="rId1" Type="http://schemas.openxmlformats.org/officeDocument/2006/relationships/themeOverride" Target="../theme/themeOverride12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8.xlsx"/><Relationship Id="rId1" Type="http://schemas.openxmlformats.org/officeDocument/2006/relationships/themeOverride" Target="../theme/themeOverrid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9.xlsx"/><Relationship Id="rId1" Type="http://schemas.openxmlformats.org/officeDocument/2006/relationships/themeOverride" Target="../theme/themeOverride14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0.xlsx"/><Relationship Id="rId1" Type="http://schemas.openxmlformats.org/officeDocument/2006/relationships/themeOverride" Target="../theme/themeOverride15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1.xlsx"/><Relationship Id="rId1" Type="http://schemas.openxmlformats.org/officeDocument/2006/relationships/themeOverride" Target="../theme/themeOverride16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2.xlsx"/><Relationship Id="rId1" Type="http://schemas.openxmlformats.org/officeDocument/2006/relationships/themeOverride" Target="../theme/themeOverride17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3.xlsx"/><Relationship Id="rId1" Type="http://schemas.openxmlformats.org/officeDocument/2006/relationships/themeOverride" Target="../theme/themeOverride18.xm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4.xlsx"/><Relationship Id="rId1" Type="http://schemas.openxmlformats.org/officeDocument/2006/relationships/themeOverride" Target="../theme/themeOverride19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5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6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7.xlsx"/><Relationship Id="rId1" Type="http://schemas.openxmlformats.org/officeDocument/2006/relationships/themeOverride" Target="../theme/themeOverride20.xm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8.xlsx"/><Relationship Id="rId1" Type="http://schemas.openxmlformats.org/officeDocument/2006/relationships/themeOverride" Target="../theme/themeOverride2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2.xm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9.xlsx"/><Relationship Id="rId1" Type="http://schemas.openxmlformats.org/officeDocument/2006/relationships/themeOverride" Target="../theme/themeOverride22.xm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0.xlsx"/><Relationship Id="rId1" Type="http://schemas.openxmlformats.org/officeDocument/2006/relationships/themeOverride" Target="../theme/themeOverride23.xml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1.xlsx"/><Relationship Id="rId1" Type="http://schemas.openxmlformats.org/officeDocument/2006/relationships/themeOverride" Target="../theme/themeOverride24.xml"/></Relationships>
</file>

<file path=ppt/charts/_rels/chart3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2.xlsx"/><Relationship Id="rId1" Type="http://schemas.openxmlformats.org/officeDocument/2006/relationships/themeOverride" Target="../theme/themeOverride25.xml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3.xlsx"/><Relationship Id="rId1" Type="http://schemas.openxmlformats.org/officeDocument/2006/relationships/themeOverride" Target="../theme/themeOverride26.xm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4.xlsx"/><Relationship Id="rId1" Type="http://schemas.openxmlformats.org/officeDocument/2006/relationships/themeOverride" Target="../theme/themeOverride27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5.xlsx"/><Relationship Id="rId1" Type="http://schemas.openxmlformats.org/officeDocument/2006/relationships/themeOverride" Target="../theme/themeOverride28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6.xlsx"/><Relationship Id="rId1" Type="http://schemas.openxmlformats.org/officeDocument/2006/relationships/themeOverride" Target="../theme/themeOverride29.xml"/></Relationships>
</file>

<file path=ppt/charts/_rels/chart3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7.xlsx"/><Relationship Id="rId1" Type="http://schemas.openxmlformats.org/officeDocument/2006/relationships/themeOverride" Target="../theme/themeOverride30.xml"/></Relationships>
</file>

<file path=ppt/charts/_rels/chart3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8.xlsx"/><Relationship Id="rId1" Type="http://schemas.openxmlformats.org/officeDocument/2006/relationships/themeOverride" Target="../theme/themeOverride3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_____Microsoft_Excel3.xlsx"/><Relationship Id="rId1" Type="http://schemas.openxmlformats.org/officeDocument/2006/relationships/themeOverride" Target="../theme/themeOverride3.xml"/></Relationships>
</file>

<file path=ppt/charts/_rels/chart4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9.xlsx"/><Relationship Id="rId1" Type="http://schemas.openxmlformats.org/officeDocument/2006/relationships/themeOverride" Target="../theme/themeOverride32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_____Microsoft_Excel40.xlsx"/><Relationship Id="rId1" Type="http://schemas.openxmlformats.org/officeDocument/2006/relationships/themeOverride" Target="../theme/themeOverride33.xml"/></Relationships>
</file>

<file path=ppt/charts/_rels/chart4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1.xlsx"/><Relationship Id="rId1" Type="http://schemas.openxmlformats.org/officeDocument/2006/relationships/themeOverride" Target="../theme/themeOverride34.xml"/></Relationships>
</file>

<file path=ppt/charts/_rels/chart4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2.xlsx"/><Relationship Id="rId1" Type="http://schemas.openxmlformats.org/officeDocument/2006/relationships/themeOverride" Target="../theme/themeOverride35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4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7.xlsx"/><Relationship Id="rId1" Type="http://schemas.openxmlformats.org/officeDocument/2006/relationships/themeOverride" Target="../theme/themeOverride36.xml"/></Relationships>
</file>

<file path=ppt/charts/_rels/chart4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8.xlsx"/><Relationship Id="rId1" Type="http://schemas.openxmlformats.org/officeDocument/2006/relationships/themeOverride" Target="../theme/themeOverride37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themeOverride" Target="../theme/themeOverride4.xml"/></Relationships>
</file>

<file path=ppt/charts/_rels/chart5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9.xlsx"/><Relationship Id="rId1" Type="http://schemas.openxmlformats.org/officeDocument/2006/relationships/themeOverride" Target="../theme/themeOverride38.xml"/></Relationships>
</file>

<file path=ppt/charts/_rels/chart5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0.xlsx"/><Relationship Id="rId1" Type="http://schemas.openxmlformats.org/officeDocument/2006/relationships/themeOverride" Target="../theme/themeOverride39.xml"/></Relationships>
</file>

<file path=ppt/charts/_rels/chart5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1.xlsx"/><Relationship Id="rId1" Type="http://schemas.openxmlformats.org/officeDocument/2006/relationships/themeOverride" Target="../theme/themeOverride40.xml"/></Relationships>
</file>

<file path=ppt/charts/_rels/chart5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2.xlsx"/><Relationship Id="rId1" Type="http://schemas.openxmlformats.org/officeDocument/2006/relationships/themeOverride" Target="../theme/themeOverride41.xml"/></Relationships>
</file>

<file path=ppt/charts/_rels/chart5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3.xlsx"/><Relationship Id="rId1" Type="http://schemas.openxmlformats.org/officeDocument/2006/relationships/themeOverride" Target="../theme/themeOverride42.xml"/></Relationships>
</file>

<file path=ppt/charts/_rels/chart5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4.xlsx"/><Relationship Id="rId1" Type="http://schemas.openxmlformats.org/officeDocument/2006/relationships/themeOverride" Target="../theme/themeOverride43.xml"/></Relationships>
</file>

<file path=ppt/charts/_rels/chart5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5.xlsx"/><Relationship Id="rId1" Type="http://schemas.openxmlformats.org/officeDocument/2006/relationships/themeOverride" Target="../theme/themeOverride44.xml"/></Relationships>
</file>

<file path=ppt/charts/_rels/chart5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6.xlsx"/><Relationship Id="rId1" Type="http://schemas.openxmlformats.org/officeDocument/2006/relationships/themeOverride" Target="../theme/themeOverride45.xml"/></Relationships>
</file>

<file path=ppt/charts/_rels/chart5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7.xlsx"/><Relationship Id="rId1" Type="http://schemas.openxmlformats.org/officeDocument/2006/relationships/themeOverride" Target="../theme/themeOverride46.xml"/></Relationships>
</file>

<file path=ppt/charts/_rels/chart5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8.xlsx"/><Relationship Id="rId1" Type="http://schemas.openxmlformats.org/officeDocument/2006/relationships/themeOverride" Target="../theme/themeOverride47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5.xml"/></Relationships>
</file>

<file path=ppt/charts/_rels/chart6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9.xlsx"/><Relationship Id="rId1" Type="http://schemas.openxmlformats.org/officeDocument/2006/relationships/themeOverride" Target="../theme/themeOverride48.xml"/></Relationships>
</file>

<file path=ppt/charts/_rels/chart6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60.xlsx"/><Relationship Id="rId1" Type="http://schemas.openxmlformats.org/officeDocument/2006/relationships/themeOverride" Target="../theme/themeOverride49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6.xlsx"/><Relationship Id="rId1" Type="http://schemas.openxmlformats.org/officeDocument/2006/relationships/themeOverride" Target="../theme/themeOverride6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7.xlsx"/><Relationship Id="rId1" Type="http://schemas.openxmlformats.org/officeDocument/2006/relationships/themeOverride" Target="../theme/themeOverride7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8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9005110543272899E-3"/>
          <c:y val="4.1473114089110516E-2"/>
          <c:w val="0.99209948894567268"/>
          <c:h val="0.851957239696080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4BACC6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127000" h="1270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>
                    <a:solidFill>
                      <a:schemeClr val="accent6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772</c:v>
                </c:pt>
                <c:pt idx="1">
                  <c:v>956</c:v>
                </c:pt>
                <c:pt idx="2">
                  <c:v>851</c:v>
                </c:pt>
                <c:pt idx="3">
                  <c:v>747</c:v>
                </c:pt>
                <c:pt idx="4">
                  <c:v>738</c:v>
                </c:pt>
                <c:pt idx="5">
                  <c:v>664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CA-4D69-9EFF-1ED3269946C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320656344"/>
        <c:axId val="320656736"/>
      </c:barChart>
      <c:catAx>
        <c:axId val="320656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67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0656736"/>
        <c:crosses val="autoZero"/>
        <c:auto val="1"/>
        <c:lblAlgn val="ctr"/>
        <c:lblOffset val="100"/>
        <c:noMultiLvlLbl val="0"/>
      </c:catAx>
      <c:valAx>
        <c:axId val="320656736"/>
        <c:scaling>
          <c:orientation val="minMax"/>
          <c:min val="600"/>
        </c:scaling>
        <c:delete val="1"/>
        <c:axPos val="l"/>
        <c:numFmt formatCode="General" sourceLinked="1"/>
        <c:majorTickMark val="none"/>
        <c:minorTickMark val="none"/>
        <c:tickLblPos val="nextTo"/>
        <c:crossAx val="320656344"/>
        <c:crosses val="autoZero"/>
        <c:crossBetween val="between"/>
      </c:valAx>
      <c:spPr>
        <a:noFill/>
        <a:ln w="25350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0576961656287603E-3"/>
          <c:y val="9.593358705857899E-2"/>
          <c:w val="0.9851034523973673"/>
          <c:h val="0.724516605027200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1F497D">
                <a:lumMod val="60000"/>
                <a:lumOff val="40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127000" h="1270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638</c:v>
                </c:pt>
                <c:pt idx="1">
                  <c:v>585</c:v>
                </c:pt>
                <c:pt idx="2">
                  <c:v>586</c:v>
                </c:pt>
                <c:pt idx="3">
                  <c:v>505</c:v>
                </c:pt>
                <c:pt idx="4">
                  <c:v>544</c:v>
                </c:pt>
                <c:pt idx="5">
                  <c:v>517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EC-4693-932C-4833305274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20438736"/>
        <c:axId val="231639768"/>
      </c:barChart>
      <c:catAx>
        <c:axId val="320438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1639768"/>
        <c:crosses val="autoZero"/>
        <c:auto val="1"/>
        <c:lblAlgn val="ctr"/>
        <c:lblOffset val="100"/>
        <c:noMultiLvlLbl val="0"/>
      </c:catAx>
      <c:valAx>
        <c:axId val="2316397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20438736"/>
        <c:crosses val="autoZero"/>
        <c:crossBetween val="between"/>
      </c:valAx>
      <c:spPr>
        <a:noFill/>
        <a:ln w="25399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060745643489144"/>
          <c:y val="5.0433285824239456E-2"/>
          <c:w val="0.67984329145711431"/>
          <c:h val="0.899133428351521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86C157">
                <a:lumMod val="75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82550" h="127000"/>
            </a:sp3d>
          </c:spPr>
          <c:invertIfNegative val="0"/>
          <c:dLbls>
            <c:dLbl>
              <c:idx val="5"/>
              <c:spPr>
                <a:noFill/>
                <a:ln w="25362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accent6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459-4287-9055-F0E96267F000}"/>
                </c:ext>
              </c:extLst>
            </c:dLbl>
            <c:spPr>
              <a:noFill/>
              <a:ln w="25362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523</c:v>
                </c:pt>
                <c:pt idx="1">
                  <c:v>481</c:v>
                </c:pt>
                <c:pt idx="2">
                  <c:v>468</c:v>
                </c:pt>
                <c:pt idx="3">
                  <c:v>403</c:v>
                </c:pt>
                <c:pt idx="4">
                  <c:v>426</c:v>
                </c:pt>
                <c:pt idx="5">
                  <c:v>419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13-430B-8B71-0CF5192A0D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31640160"/>
        <c:axId val="231642120"/>
      </c:barChart>
      <c:catAx>
        <c:axId val="231640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681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1642120"/>
        <c:crosses val="autoZero"/>
        <c:auto val="1"/>
        <c:lblAlgn val="ctr"/>
        <c:lblOffset val="100"/>
        <c:noMultiLvlLbl val="0"/>
      </c:catAx>
      <c:valAx>
        <c:axId val="23164212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31640160"/>
        <c:crosses val="autoZero"/>
        <c:crossBetween val="between"/>
      </c:valAx>
      <c:spPr>
        <a:noFill/>
        <a:ln w="25362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255827601556649"/>
          <c:y val="6.1290361061324058E-2"/>
          <c:w val="0.67381471882889443"/>
          <c:h val="0.6238693534774556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 организациях различных ведомств на 01.01.2019 г.</c:v>
                </c:pt>
              </c:strCache>
            </c:strRef>
          </c:tx>
          <c:dPt>
            <c:idx val="0"/>
            <c:bubble3D val="0"/>
            <c:spPr>
              <a:solidFill>
                <a:srgbClr val="CE663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86AC-4CC5-A176-33D5BECD453C}"/>
              </c:ext>
            </c:extLst>
          </c:dPt>
          <c:dPt>
            <c:idx val="1"/>
            <c:bubble3D val="0"/>
            <c:spPr>
              <a:solidFill>
                <a:srgbClr val="CE6633">
                  <a:lumMod val="60000"/>
                  <a:lumOff val="40000"/>
                </a:srgb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86AC-4CC5-A176-33D5BECD453C}"/>
              </c:ext>
            </c:extLst>
          </c:dPt>
          <c:dPt>
            <c:idx val="2"/>
            <c:bubble3D val="0"/>
            <c:spPr>
              <a:solidFill>
                <a:srgbClr val="CE6633">
                  <a:lumMod val="20000"/>
                  <a:lumOff val="80000"/>
                </a:srgb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86AC-4CC5-A176-33D5BECD453C}"/>
              </c:ext>
            </c:extLst>
          </c:dPt>
          <c:dLbls>
            <c:dLbl>
              <c:idx val="0"/>
              <c:layout>
                <c:manualLayout>
                  <c:x val="-6.8847028720404616E-2"/>
                  <c:y val="0.1185054911802874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AC-4CC5-A176-33D5BECD453C}"/>
                </c:ext>
              </c:extLst>
            </c:dLbl>
            <c:dLbl>
              <c:idx val="1"/>
              <c:layout>
                <c:manualLayout>
                  <c:x val="-0.2142396079136204"/>
                  <c:y val="5.80740016163809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6AC-4CC5-A176-33D5BECD453C}"/>
                </c:ext>
              </c:extLst>
            </c:dLbl>
            <c:dLbl>
              <c:idx val="2"/>
              <c:layout>
                <c:manualLayout>
                  <c:x val="0.26003745383495963"/>
                  <c:y val="-2.19905722425116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6AC-4CC5-A176-33D5BECD453C}"/>
                </c:ext>
              </c:extLst>
            </c:dLbl>
            <c:spPr>
              <a:noFill/>
              <a:ln w="25394">
                <a:noFill/>
              </a:ln>
            </c:spPr>
            <c:txPr>
              <a:bodyPr/>
              <a:lstStyle/>
              <a:p>
                <a:pPr>
                  <a:defRPr sz="16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МЗ РТ</c:v>
                </c:pt>
                <c:pt idx="1">
                  <c:v>МТЗ и С РТ</c:v>
                </c:pt>
                <c:pt idx="2">
                  <c:v>МО и Н РТ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32</c:v>
                </c:pt>
                <c:pt idx="1">
                  <c:v>94</c:v>
                </c:pt>
                <c:pt idx="2">
                  <c:v>293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6AC-4CC5-A176-33D5BECD45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94">
          <a:noFill/>
        </a:ln>
      </c:spPr>
    </c:plotArea>
    <c:legend>
      <c:legendPos val="r"/>
      <c:layout>
        <c:manualLayout>
          <c:xMode val="edge"/>
          <c:yMode val="edge"/>
          <c:x val="0.36717449016337578"/>
          <c:y val="0.7012748398388744"/>
          <c:w val="0.48556120519663909"/>
          <c:h val="0.26085042528422236"/>
        </c:manualLayout>
      </c:layout>
      <c:overlay val="0"/>
      <c:txPr>
        <a:bodyPr/>
        <a:lstStyle/>
        <a:p>
          <a:pPr>
            <a:defRPr sz="1600">
              <a:solidFill>
                <a:schemeClr val="tx1">
                  <a:lumMod val="85000"/>
                  <a:lumOff val="15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  <a:scene3d>
      <a:camera prst="orthographicFront"/>
      <a:lightRig rig="threePt" dir="t"/>
    </a:scene3d>
    <a:sp3d prstMaterial="matte">
      <a:bevelT w="63500" h="63500" prst="artDeco"/>
      <a:contourClr>
        <a:srgbClr val="000000"/>
      </a:contourClr>
    </a:sp3d>
  </c:spPr>
  <c:txPr>
    <a:bodyPr/>
    <a:lstStyle/>
    <a:p>
      <a:pPr>
        <a:defRPr>
          <a:solidFill>
            <a:sysClr val="windowText" lastClr="000000"/>
          </a:solidFill>
          <a:latin typeface="+mn-lt"/>
          <a:ea typeface="+mn-ea"/>
          <a:cs typeface="+mn-cs"/>
        </a:defRPr>
      </a:pPr>
      <a:endParaRPr lang="ru-RU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63374027911283E-2"/>
          <c:y val="7.6921048467907815E-2"/>
          <c:w val="0.92418153246336832"/>
          <c:h val="0.8740667979302545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Дети-сиблинги</c:v>
                </c:pt>
              </c:strCache>
            </c:strRef>
          </c:tx>
          <c:spPr>
            <a:effectLst>
              <a:glow rad="12700">
                <a:schemeClr val="accent1">
                  <a:alpha val="40000"/>
                </a:schemeClr>
              </a:glow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E6AF00"/>
              </a:solidFill>
              <a:effectLst>
                <a:glow rad="12700">
                  <a:schemeClr val="accent1">
                    <a:alpha val="40000"/>
                  </a:scheme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2-3031-49ED-A41A-783278327BAD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effectLst>
                <a:glow rad="12700">
                  <a:schemeClr val="accent1">
                    <a:alpha val="40000"/>
                  </a:scheme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3031-49ED-A41A-783278327BAD}"/>
              </c:ext>
            </c:extLst>
          </c:dPt>
          <c:cat>
            <c:strRef>
              <c:f>Лист1!$A$2:$A$3</c:f>
              <c:strCache>
                <c:ptCount val="2"/>
                <c:pt idx="0">
                  <c:v>2 детей</c:v>
                </c:pt>
                <c:pt idx="1">
                  <c:v>3 детей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72</c:v>
                </c:pt>
                <c:pt idx="1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31-49ED-A41A-783278327B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63289382820527E-2"/>
          <c:y val="9.8531366400305631E-2"/>
          <c:w val="0.92418153246336832"/>
          <c:h val="0.8740667979302545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Дети-сиблинги</c:v>
                </c:pt>
              </c:strCache>
            </c:strRef>
          </c:tx>
          <c:spPr>
            <a:effectLst>
              <a:glow rad="12700">
                <a:schemeClr val="accent1">
                  <a:alpha val="40000"/>
                </a:schemeClr>
              </a:glow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glow rad="12700">
                  <a:schemeClr val="accent1">
                    <a:alpha val="40000"/>
                  </a:scheme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2-FBAF-474B-8447-6BE6199F984D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effectLst>
                <a:glow rad="12700">
                  <a:schemeClr val="accent1">
                    <a:alpha val="40000"/>
                  </a:scheme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FBAF-474B-8447-6BE6199F984D}"/>
              </c:ext>
            </c:extLst>
          </c:dPt>
          <c:cat>
            <c:strRef>
              <c:f>Лист1!$A$2:$A$3</c:f>
              <c:strCache>
                <c:ptCount val="2"/>
                <c:pt idx="0">
                  <c:v>2 детей</c:v>
                </c:pt>
                <c:pt idx="1">
                  <c:v>3 детей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</c:v>
                </c:pt>
                <c:pt idx="1">
                  <c:v>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AF-474B-8447-6BE6199F98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63289382820527E-2"/>
          <c:y val="0.13490894909426634"/>
          <c:w val="0.92418153246336832"/>
          <c:h val="0.8740667979302545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Дети-сиблинги</c:v>
                </c:pt>
              </c:strCache>
            </c:strRef>
          </c:tx>
          <c:spPr>
            <a:effectLst>
              <a:glow rad="12700">
                <a:schemeClr val="accent1">
                  <a:alpha val="40000"/>
                </a:schemeClr>
              </a:glow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effectLst>
                <a:glow rad="12700">
                  <a:schemeClr val="accent1">
                    <a:alpha val="40000"/>
                  </a:scheme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2-AAA2-40FF-9C98-1AAF1019F37A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effectLst>
                <a:glow rad="12700">
                  <a:schemeClr val="accent1">
                    <a:alpha val="40000"/>
                  </a:scheme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AAA2-40FF-9C98-1AAF1019F37A}"/>
              </c:ext>
            </c:extLst>
          </c:dPt>
          <c:cat>
            <c:strRef>
              <c:f>Лист1!$A$2:$A$3</c:f>
              <c:strCache>
                <c:ptCount val="2"/>
                <c:pt idx="0">
                  <c:v>2 детей</c:v>
                </c:pt>
                <c:pt idx="1">
                  <c:v>3 детей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AA2-40FF-9C98-1AAF1019F3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63374027911283E-2"/>
          <c:y val="7.6921048467907815E-2"/>
          <c:w val="0.92418153246336832"/>
          <c:h val="0.8740667979302545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Дети-сиблинги</c:v>
                </c:pt>
              </c:strCache>
            </c:strRef>
          </c:tx>
          <c:spPr>
            <a:effectLst>
              <a:glow rad="12700">
                <a:schemeClr val="accent1">
                  <a:alpha val="40000"/>
                </a:schemeClr>
              </a:glow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effectLst>
                <a:glow rad="12700">
                  <a:schemeClr val="accent1">
                    <a:alpha val="40000"/>
                  </a:scheme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2-CA99-4DA7-BC2B-8B4C19C7E1D2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effectLst>
                <a:glow rad="12700">
                  <a:schemeClr val="accent1">
                    <a:alpha val="40000"/>
                  </a:scheme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CA99-4DA7-BC2B-8B4C19C7E1D2}"/>
              </c:ext>
            </c:extLst>
          </c:dPt>
          <c:cat>
            <c:strRef>
              <c:f>Лист1!$A$2:$A$3</c:f>
              <c:strCache>
                <c:ptCount val="2"/>
                <c:pt idx="0">
                  <c:v>2 детей</c:v>
                </c:pt>
                <c:pt idx="1">
                  <c:v>3 детей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A99-4DA7-BC2B-8B4C19C7E1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818711683918238E-2"/>
          <c:y val="9.3662681736407821E-2"/>
          <c:w val="0.92418153246336832"/>
          <c:h val="0.8740667979302545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Дети-сиблинги</c:v>
                </c:pt>
              </c:strCache>
            </c:strRef>
          </c:tx>
          <c:spPr>
            <a:effectLst>
              <a:glow rad="12700">
                <a:schemeClr val="accent1">
                  <a:alpha val="40000"/>
                </a:schemeClr>
              </a:glow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effectLst>
                <a:glow rad="12700">
                  <a:schemeClr val="accent1">
                    <a:alpha val="40000"/>
                  </a:scheme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2-A14F-4107-A800-8369E9B70897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effectLst>
                <a:glow rad="12700">
                  <a:schemeClr val="accent1">
                    <a:alpha val="40000"/>
                  </a:scheme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F9F8-4E9C-AC64-F782A44A8839}"/>
              </c:ext>
            </c:extLst>
          </c:dPt>
          <c:cat>
            <c:strRef>
              <c:f>Лист1!$A$2:$A$3</c:f>
              <c:strCache>
                <c:ptCount val="2"/>
                <c:pt idx="0">
                  <c:v>2 детей</c:v>
                </c:pt>
                <c:pt idx="1">
                  <c:v>3 детей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61</c:v>
                </c:pt>
                <c:pt idx="1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9F8-4E9C-AC64-F782A44A88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3.2488810314185636E-2"/>
          <c:w val="0.98437817778378534"/>
          <c:h val="0.784333589824202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выявлены</c:v>
                </c:pt>
              </c:strCache>
            </c:strRef>
          </c:tx>
          <c:spPr>
            <a:solidFill>
              <a:srgbClr val="86C157">
                <a:lumMod val="75000"/>
              </a:srgbClr>
            </a:solidFill>
            <a:ln>
              <a:solidFill>
                <a:sysClr val="window" lastClr="FFFFFF">
                  <a:lumMod val="75000"/>
                </a:sysClr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127000" h="1270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accent6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772</c:v>
                </c:pt>
                <c:pt idx="1">
                  <c:v>956</c:v>
                </c:pt>
                <c:pt idx="2">
                  <c:v>851</c:v>
                </c:pt>
                <c:pt idx="3">
                  <c:v>747</c:v>
                </c:pt>
                <c:pt idx="4">
                  <c:v>738</c:v>
                </c:pt>
                <c:pt idx="5">
                  <c:v>664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C1-4631-A145-0C06177A722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переданы на воспитание в семью</c:v>
                </c:pt>
              </c:strCache>
            </c:strRef>
          </c:tx>
          <c:spPr>
            <a:solidFill>
              <a:srgbClr val="A24238"/>
            </a:solidFill>
            <a:scene3d>
              <a:camera prst="orthographicFront"/>
              <a:lightRig rig="threePt" dir="t"/>
            </a:scene3d>
            <a:sp3d>
              <a:bevelT w="127000" h="1270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accent4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741</c:v>
                </c:pt>
                <c:pt idx="1">
                  <c:v>942</c:v>
                </c:pt>
                <c:pt idx="2">
                  <c:v>787</c:v>
                </c:pt>
                <c:pt idx="3">
                  <c:v>752</c:v>
                </c:pt>
                <c:pt idx="4">
                  <c:v>660</c:v>
                </c:pt>
                <c:pt idx="5">
                  <c:v>620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C1-4631-A145-0C06177A722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31624432"/>
        <c:axId val="231624824"/>
      </c:barChart>
      <c:catAx>
        <c:axId val="231624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693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b="1">
                <a:solidFill>
                  <a:schemeClr val="accent6">
                    <a:lumMod val="50000"/>
                  </a:schemeClr>
                </a:solidFill>
              </a:defRPr>
            </a:pPr>
            <a:endParaRPr lang="ru-RU"/>
          </a:p>
        </c:txPr>
        <c:crossAx val="231624824"/>
        <c:crosses val="autoZero"/>
        <c:auto val="1"/>
        <c:lblAlgn val="ctr"/>
        <c:lblOffset val="100"/>
        <c:noMultiLvlLbl val="0"/>
      </c:catAx>
      <c:valAx>
        <c:axId val="23162482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31624432"/>
        <c:crosses val="autoZero"/>
        <c:crossBetween val="between"/>
      </c:valAx>
      <c:spPr>
        <a:noFill/>
        <a:ln w="25387">
          <a:noFill/>
        </a:ln>
      </c:spPr>
    </c:plotArea>
    <c:legend>
      <c:legendPos val="b"/>
      <c:layout>
        <c:manualLayout>
          <c:xMode val="edge"/>
          <c:yMode val="edge"/>
          <c:x val="0.132552787778835"/>
          <c:y val="0.90161521304814418"/>
          <c:w val="0.66485961907153968"/>
          <c:h val="8.8060142205129477E-2"/>
        </c:manualLayout>
      </c:layout>
      <c:overlay val="0"/>
      <c:txPr>
        <a:bodyPr/>
        <a:lstStyle/>
        <a:p>
          <a:pPr>
            <a:defRPr>
              <a:solidFill>
                <a:schemeClr val="accent6">
                  <a:lumMod val="50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rgbClr val="002060"/>
          </a:solidFill>
        </a:defRPr>
      </a:pPr>
      <a:endParaRPr lang="ru-RU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94740448157515E-2"/>
          <c:y val="0.10567906100279582"/>
          <c:w val="0.93019928224595039"/>
          <c:h val="0.851929599842350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0169-44D1-8EE0-403FE2B4601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0169-44D1-8EE0-403FE2B46011}"/>
              </c:ext>
            </c:extLst>
          </c:dPt>
          <c:dPt>
            <c:idx val="2"/>
            <c:invertIfNegative val="0"/>
            <c:bubble3D val="0"/>
            <c:spPr>
              <a:solidFill>
                <a:srgbClr val="86C157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0169-44D1-8EE0-403FE2B46011}"/>
              </c:ext>
            </c:extLst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7-0169-44D1-8EE0-403FE2B46011}"/>
              </c:ext>
            </c:extLst>
          </c:dPt>
          <c:dPt>
            <c:idx val="4"/>
            <c:invertIfNegative val="0"/>
            <c:bubble3D val="0"/>
            <c:spPr>
              <a:solidFill>
                <a:srgbClr val="A35DD1">
                  <a:lumMod val="60000"/>
                  <a:lumOff val="40000"/>
                </a:srgbClr>
              </a:solidFill>
              <a:scene3d>
                <a:camera prst="orthographicFront"/>
                <a:lightRig rig="threePt" dir="t"/>
              </a:scene3d>
              <a:sp3d>
                <a:bevelT w="114300"/>
              </a:sp3d>
            </c:spPr>
            <c:extLst>
              <c:ext xmlns:c16="http://schemas.microsoft.com/office/drawing/2014/chart" uri="{C3380CC4-5D6E-409C-BE32-E72D297353CC}">
                <c16:uniqueId val="{00000008-0C1D-4FCA-A43F-044B32AB5A9B}"/>
              </c:ext>
            </c:extLst>
          </c:dPt>
          <c:dLbls>
            <c:dLbl>
              <c:idx val="0"/>
              <c:spPr>
                <a:noFill/>
                <a:ln w="25243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2000" b="1">
                      <a:solidFill>
                        <a:schemeClr val="accent6">
                          <a:lumMod val="50000"/>
                        </a:schemeClr>
                      </a:solidFill>
                      <a:latin typeface="+mn-lt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0169-44D1-8EE0-403FE2B4601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F5FFDAC-C88B-479B-8064-C32BFADADD81}" type="VALUE">
                      <a:rPr lang="en-US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0169-44D1-8EE0-403FE2B46011}"/>
                </c:ext>
              </c:extLst>
            </c:dLbl>
            <c:spPr>
              <a:noFill/>
              <a:ln w="2524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solidFill>
                      <a:schemeClr val="accent6">
                        <a:lumMod val="50000"/>
                      </a:schemeClr>
                    </a:solidFill>
                    <a:latin typeface="+mn-lt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ВСЕГО, из них</c:v>
                </c:pt>
                <c:pt idx="1">
                  <c:v>переданы под опеку</c:v>
                </c:pt>
                <c:pt idx="2">
                  <c:v>переданы в приемную семью</c:v>
                </c:pt>
                <c:pt idx="3">
                  <c:v>усыновлены</c:v>
                </c:pt>
                <c:pt idx="4">
                  <c:v>находятся под предварительной опекой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620</c:v>
                </c:pt>
                <c:pt idx="1">
                  <c:v>384</c:v>
                </c:pt>
                <c:pt idx="2">
                  <c:v>86</c:v>
                </c:pt>
                <c:pt idx="3">
                  <c:v>38</c:v>
                </c:pt>
                <c:pt idx="4">
                  <c:v>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169-44D1-8EE0-403FE2B460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31626000"/>
        <c:axId val="231625608"/>
      </c:barChart>
      <c:valAx>
        <c:axId val="2316256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31626000"/>
        <c:crosses val="autoZero"/>
        <c:crossBetween val="between"/>
      </c:valAx>
      <c:catAx>
        <c:axId val="2316260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31625608"/>
        <c:crosses val="autoZero"/>
        <c:auto val="1"/>
        <c:lblAlgn val="ctr"/>
        <c:lblOffset val="100"/>
        <c:noMultiLvlLbl val="0"/>
      </c:catAx>
      <c:spPr>
        <a:noFill/>
        <a:ln w="25243">
          <a:noFill/>
        </a:ln>
      </c:spPr>
    </c:plotArea>
    <c:legend>
      <c:legendPos val="b"/>
      <c:layout>
        <c:manualLayout>
          <c:xMode val="edge"/>
          <c:yMode val="edge"/>
          <c:x val="0.30226485105763223"/>
          <c:y val="0.17956178488293323"/>
          <c:w val="0.69773514894236777"/>
          <c:h val="0.38741024472553054"/>
        </c:manualLayout>
      </c:layout>
      <c:overlay val="0"/>
      <c:txPr>
        <a:bodyPr/>
        <a:lstStyle/>
        <a:p>
          <a:pPr>
            <a:defRPr sz="1800">
              <a:solidFill>
                <a:schemeClr val="accent6">
                  <a:lumMod val="50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512110252203932"/>
          <c:y val="1.7762647423080608E-2"/>
          <c:w val="0.67246446942818772"/>
          <c:h val="0.93728745613076403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tint val="94000"/>
                      <a:satMod val="100000"/>
                      <a:lumMod val="108000"/>
                    </a:schemeClr>
                  </a:gs>
                  <a:gs pos="50000">
                    <a:schemeClr val="accent1">
                      <a:tint val="98000"/>
                      <a:shade val="100000"/>
                      <a:satMod val="100000"/>
                      <a:lumMod val="100000"/>
                    </a:schemeClr>
                  </a:gs>
                  <a:gs pos="100000">
                    <a:schemeClr val="accent1">
                      <a:shade val="72000"/>
                      <a:satMod val="120000"/>
                      <a:lumMod val="10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1200000"/>
                </a:lightRig>
              </a:scene3d>
              <a:sp3d prstMaterial="plastic">
                <a:bevelT w="25400" h="25400"/>
              </a:sp3d>
            </c:spPr>
            <c:extLst>
              <c:ext xmlns:c16="http://schemas.microsoft.com/office/drawing/2014/chart" uri="{C3380CC4-5D6E-409C-BE32-E72D297353CC}">
                <c16:uniqueId val="{00000001-DB8C-45E6-B6B1-C20D82865DC2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2">
                      <a:tint val="94000"/>
                      <a:satMod val="100000"/>
                      <a:lumMod val="108000"/>
                    </a:schemeClr>
                  </a:gs>
                  <a:gs pos="50000">
                    <a:schemeClr val="accent2">
                      <a:tint val="98000"/>
                      <a:shade val="100000"/>
                      <a:satMod val="100000"/>
                      <a:lumMod val="100000"/>
                    </a:schemeClr>
                  </a:gs>
                  <a:gs pos="100000">
                    <a:schemeClr val="accent2">
                      <a:shade val="72000"/>
                      <a:satMod val="120000"/>
                      <a:lumMod val="10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1200000"/>
                </a:lightRig>
              </a:scene3d>
              <a:sp3d prstMaterial="plastic">
                <a:bevelT w="25400" h="25400"/>
              </a:sp3d>
            </c:spPr>
            <c:extLst>
              <c:ext xmlns:c16="http://schemas.microsoft.com/office/drawing/2014/chart" uri="{C3380CC4-5D6E-409C-BE32-E72D297353CC}">
                <c16:uniqueId val="{00000003-DB8C-45E6-B6B1-C20D82865DC2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94000"/>
                      <a:satMod val="100000"/>
                      <a:lumMod val="108000"/>
                    </a:schemeClr>
                  </a:gs>
                  <a:gs pos="50000">
                    <a:schemeClr val="accent3">
                      <a:tint val="98000"/>
                      <a:shade val="100000"/>
                      <a:satMod val="100000"/>
                      <a:lumMod val="100000"/>
                    </a:schemeClr>
                  </a:gs>
                  <a:gs pos="100000">
                    <a:schemeClr val="accent3">
                      <a:shade val="72000"/>
                      <a:satMod val="120000"/>
                      <a:lumMod val="10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1200000"/>
                </a:lightRig>
              </a:scene3d>
              <a:sp3d prstMaterial="plastic">
                <a:bevelT w="25400" h="25400"/>
              </a:sp3d>
            </c:spPr>
            <c:extLst>
              <c:ext xmlns:c16="http://schemas.microsoft.com/office/drawing/2014/chart" uri="{C3380CC4-5D6E-409C-BE32-E72D297353CC}">
                <c16:uniqueId val="{00000005-DB8C-45E6-B6B1-C20D82865DC2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4">
                      <a:tint val="94000"/>
                      <a:satMod val="100000"/>
                      <a:lumMod val="108000"/>
                    </a:schemeClr>
                  </a:gs>
                  <a:gs pos="50000">
                    <a:schemeClr val="accent4">
                      <a:tint val="98000"/>
                      <a:shade val="100000"/>
                      <a:satMod val="100000"/>
                      <a:lumMod val="100000"/>
                    </a:schemeClr>
                  </a:gs>
                  <a:gs pos="100000">
                    <a:schemeClr val="accent4">
                      <a:shade val="72000"/>
                      <a:satMod val="120000"/>
                      <a:lumMod val="10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1200000"/>
                </a:lightRig>
              </a:scene3d>
              <a:sp3d prstMaterial="plastic">
                <a:bevelT w="25400" h="25400"/>
              </a:sp3d>
            </c:spPr>
            <c:extLst>
              <c:ext xmlns:c16="http://schemas.microsoft.com/office/drawing/2014/chart" uri="{C3380CC4-5D6E-409C-BE32-E72D297353CC}">
                <c16:uniqueId val="{00000007-DB8C-45E6-B6B1-C20D82865DC2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94000"/>
                      <a:satMod val="100000"/>
                      <a:lumMod val="108000"/>
                    </a:schemeClr>
                  </a:gs>
                  <a:gs pos="50000">
                    <a:schemeClr val="accent5">
                      <a:tint val="98000"/>
                      <a:shade val="100000"/>
                      <a:satMod val="100000"/>
                      <a:lumMod val="100000"/>
                    </a:schemeClr>
                  </a:gs>
                  <a:gs pos="100000">
                    <a:schemeClr val="accent5">
                      <a:shade val="72000"/>
                      <a:satMod val="120000"/>
                      <a:lumMod val="10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1200000"/>
                </a:lightRig>
              </a:scene3d>
              <a:sp3d prstMaterial="plastic">
                <a:bevelT w="25400" h="25400"/>
              </a:sp3d>
            </c:spPr>
            <c:extLst>
              <c:ext xmlns:c16="http://schemas.microsoft.com/office/drawing/2014/chart" uri="{C3380CC4-5D6E-409C-BE32-E72D297353CC}">
                <c16:uniqueId val="{00000008-A19E-4A98-B13F-4ED21EC29F3A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94000"/>
                      <a:satMod val="100000"/>
                      <a:lumMod val="108000"/>
                    </a:schemeClr>
                  </a:gs>
                  <a:gs pos="50000">
                    <a:schemeClr val="accent6">
                      <a:tint val="98000"/>
                      <a:shade val="100000"/>
                      <a:satMod val="100000"/>
                      <a:lumMod val="100000"/>
                    </a:schemeClr>
                  </a:gs>
                  <a:gs pos="100000">
                    <a:schemeClr val="accent6">
                      <a:shade val="72000"/>
                      <a:satMod val="120000"/>
                      <a:lumMod val="10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1200000"/>
                </a:lightRig>
              </a:scene3d>
              <a:sp3d prstMaterial="plastic">
                <a:bevelT w="25400" h="25400"/>
              </a:sp3d>
            </c:spPr>
            <c:extLst>
              <c:ext xmlns:c16="http://schemas.microsoft.com/office/drawing/2014/chart" uri="{C3380CC4-5D6E-409C-BE32-E72D297353CC}">
                <c16:uniqueId val="{0000000B-63DB-4009-B0BE-CC6EACDC51BB}"/>
              </c:ext>
            </c:extLst>
          </c:dPt>
          <c:dPt>
            <c:idx val="6"/>
            <c:invertIfNegative val="0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tint val="94000"/>
                      <a:satMod val="100000"/>
                      <a:lumMod val="108000"/>
                    </a:schemeClr>
                  </a:gs>
                  <a:gs pos="50000">
                    <a:schemeClr val="accent1">
                      <a:lumMod val="60000"/>
                      <a:tint val="98000"/>
                      <a:shade val="100000"/>
                      <a:satMod val="100000"/>
                      <a:lumMod val="100000"/>
                    </a:schemeClr>
                  </a:gs>
                  <a:gs pos="100000">
                    <a:schemeClr val="accent1">
                      <a:lumMod val="60000"/>
                      <a:shade val="72000"/>
                      <a:satMod val="120000"/>
                      <a:lumMod val="10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1200000"/>
                </a:lightRig>
              </a:scene3d>
              <a:sp3d prstMaterial="plastic">
                <a:bevelT w="25400" h="25400"/>
              </a:sp3d>
            </c:spPr>
            <c:extLst>
              <c:ext xmlns:c16="http://schemas.microsoft.com/office/drawing/2014/chart" uri="{C3380CC4-5D6E-409C-BE32-E72D297353CC}">
                <c16:uniqueId val="{0000000D-63DB-4009-B0BE-CC6EACDC51B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всего за 2025</c:v>
                </c:pt>
                <c:pt idx="1">
                  <c:v>в возрасте до 7 лет</c:v>
                </c:pt>
                <c:pt idx="2">
                  <c:v>девочки</c:v>
                </c:pt>
                <c:pt idx="3">
                  <c:v>братья-сестры</c:v>
                </c:pt>
                <c:pt idx="4">
                  <c:v>дети-сироты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664</c:v>
                </c:pt>
                <c:pt idx="1">
                  <c:v>194</c:v>
                </c:pt>
                <c:pt idx="2">
                  <c:v>320</c:v>
                </c:pt>
                <c:pt idx="3">
                  <c:v>247</c:v>
                </c:pt>
                <c:pt idx="4">
                  <c:v>246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B8C-45E6-B6B1-C20D82865DC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-20"/>
        <c:axId val="320655952"/>
        <c:axId val="320657912"/>
      </c:barChart>
      <c:catAx>
        <c:axId val="3206559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0657912"/>
        <c:crosses val="autoZero"/>
        <c:auto val="1"/>
        <c:lblAlgn val="ctr"/>
        <c:lblOffset val="100"/>
        <c:noMultiLvlLbl val="0"/>
      </c:catAx>
      <c:valAx>
        <c:axId val="3206579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20655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6695020840884379E-2"/>
          <c:y val="1.5614093192999523E-2"/>
          <c:w val="0.92330497915911558"/>
          <c:h val="0.7620080997289607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граждане РФ</c:v>
                </c:pt>
              </c:strCache>
            </c:strRef>
          </c:tx>
          <c:spPr>
            <a:solidFill>
              <a:srgbClr val="CE6633">
                <a:lumMod val="75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82550"/>
            </a:sp3d>
          </c:spPr>
          <c:invertIfNegative val="0"/>
          <c:dLbls>
            <c:dLbl>
              <c:idx val="5"/>
              <c:spPr>
                <a:noFill/>
                <a:ln w="26942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accent6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F716-453C-A28B-47C1EF575E11}"/>
                </c:ext>
              </c:extLst>
            </c:dLbl>
            <c:spPr>
              <a:noFill/>
              <a:ln w="26942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69</c:v>
                </c:pt>
                <c:pt idx="1">
                  <c:v>56</c:v>
                </c:pt>
                <c:pt idx="2">
                  <c:v>41</c:v>
                </c:pt>
                <c:pt idx="3">
                  <c:v>29</c:v>
                </c:pt>
                <c:pt idx="4">
                  <c:v>31</c:v>
                </c:pt>
                <c:pt idx="5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0B-4969-B27F-FA8204BDD77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иностранные граждане</c:v>
                </c:pt>
              </c:strCache>
            </c:strRef>
          </c:tx>
          <c:spPr>
            <a:solidFill>
              <a:srgbClr val="86C157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50800" h="127000"/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86C157"/>
              </a:solidFill>
              <a:ln>
                <a:solidFill>
                  <a:srgbClr val="C00000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50800" h="127000"/>
              </a:sp3d>
            </c:spPr>
            <c:extLst>
              <c:ext xmlns:c16="http://schemas.microsoft.com/office/drawing/2014/chart" uri="{C3380CC4-5D6E-409C-BE32-E72D297353CC}">
                <c16:uniqueId val="{00000001-455B-4CDC-9EC2-20C0E8102778}"/>
              </c:ext>
            </c:extLst>
          </c:dPt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3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0B-4969-B27F-FA8204BDD7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"/>
        <c:axId val="231626784"/>
        <c:axId val="231627176"/>
      </c:barChart>
      <c:catAx>
        <c:axId val="231626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3471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1627176"/>
        <c:crosses val="autoZero"/>
        <c:auto val="1"/>
        <c:lblAlgn val="ctr"/>
        <c:lblOffset val="100"/>
        <c:noMultiLvlLbl val="0"/>
      </c:catAx>
      <c:valAx>
        <c:axId val="231627176"/>
        <c:scaling>
          <c:orientation val="minMax"/>
          <c:max val="180"/>
        </c:scaling>
        <c:delete val="1"/>
        <c:axPos val="b"/>
        <c:numFmt formatCode="General" sourceLinked="1"/>
        <c:majorTickMark val="none"/>
        <c:minorTickMark val="none"/>
        <c:tickLblPos val="nextTo"/>
        <c:crossAx val="231626784"/>
        <c:crosses val="autoZero"/>
        <c:crossBetween val="between"/>
      </c:valAx>
      <c:spPr>
        <a:noFill/>
        <a:ln w="26942">
          <a:noFill/>
        </a:ln>
      </c:spPr>
    </c:plotArea>
    <c:legend>
      <c:legendPos val="b"/>
      <c:layout>
        <c:manualLayout>
          <c:xMode val="edge"/>
          <c:yMode val="edge"/>
          <c:x val="8.9366249866410188E-2"/>
          <c:y val="0.86665581336762021"/>
          <c:w val="0.35241244563247554"/>
          <c:h val="0.11732756920166461"/>
        </c:manualLayout>
      </c:layout>
      <c:overlay val="0"/>
      <c:spPr>
        <a:noFill/>
        <a:ln w="26942">
          <a:noFill/>
        </a:ln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accent6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Распределение по возрасту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2111694371536889"/>
          <c:y val="0.22727944006999126"/>
          <c:w val="0.32440805694742703"/>
          <c:h val="0.42821863517060366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Распределение по возрасту</c:v>
                </c:pt>
              </c:strCache>
            </c:strRef>
          </c:tx>
          <c:dPt>
            <c:idx val="0"/>
            <c:bubble3D val="0"/>
            <c:spPr>
              <a:solidFill>
                <a:srgbClr val="FEA0F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5541-4D5F-964A-7726D88EC75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5541-4D5F-964A-7726D88EC754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5541-4D5F-964A-7726D88EC754}"/>
              </c:ext>
            </c:extLst>
          </c:dPt>
          <c:dPt>
            <c:idx val="3"/>
            <c:bubble3D val="0"/>
            <c:spPr>
              <a:solidFill>
                <a:srgbClr val="DAEDEF">
                  <a:lumMod val="50000"/>
                </a:srgbClr>
              </a:solidFill>
              <a:effectLst>
                <a:softEdge rad="0"/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7-5541-4D5F-964A-7726D88EC754}"/>
              </c:ext>
            </c:extLst>
          </c:dPt>
          <c:dLbls>
            <c:dLbl>
              <c:idx val="0"/>
              <c:layout>
                <c:manualLayout>
                  <c:x val="7.407407407407407E-2"/>
                  <c:y val="3.1111111111111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541-4D5F-964A-7726D88EC754}"/>
                </c:ext>
              </c:extLst>
            </c:dLbl>
            <c:dLbl>
              <c:idx val="1"/>
              <c:layout>
                <c:manualLayout>
                  <c:x val="-6.0606060606060608E-2"/>
                  <c:y val="5.46652384425141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541-4D5F-964A-7726D88EC754}"/>
                </c:ext>
              </c:extLst>
            </c:dLbl>
            <c:dLbl>
              <c:idx val="2"/>
              <c:layout>
                <c:manualLayout>
                  <c:x val="-7.7441077441077436E-2"/>
                  <c:y val="-2.69541439202293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541-4D5F-964A-7726D88EC754}"/>
                </c:ext>
              </c:extLst>
            </c:dLbl>
            <c:dLbl>
              <c:idx val="3"/>
              <c:layout>
                <c:manualLayout>
                  <c:x val="-3.0303030303030304E-2"/>
                  <c:y val="-8.32387401292042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541-4D5F-964A-7726D88EC754}"/>
                </c:ext>
              </c:extLst>
            </c:dLbl>
            <c:spPr>
              <a:noFill/>
              <a:ln w="2524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до 1 года</c:v>
                </c:pt>
                <c:pt idx="1">
                  <c:v>от 1 до 3 лет</c:v>
                </c:pt>
                <c:pt idx="2">
                  <c:v>от 3 до 7 лет</c:v>
                </c:pt>
                <c:pt idx="3">
                  <c:v>старше 7 лет</c:v>
                </c:pt>
              </c:strCache>
            </c:strRef>
          </c:cat>
          <c:val>
            <c:numRef>
              <c:f>Лист1!$B$2:$B$5</c:f>
              <c:numCache>
                <c:formatCode>0</c:formatCode>
                <c:ptCount val="4"/>
                <c:pt idx="0">
                  <c:v>23</c:v>
                </c:pt>
                <c:pt idx="1">
                  <c:v>9</c:v>
                </c:pt>
                <c:pt idx="2">
                  <c:v>2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541-4D5F-964A-7726D88EC7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31"/>
      </c:doughnutChart>
      <c:spPr>
        <a:noFill/>
        <a:ln w="25243">
          <a:noFill/>
        </a:ln>
      </c:spPr>
    </c:plotArea>
    <c:legend>
      <c:legendPos val="r"/>
      <c:layout>
        <c:manualLayout>
          <c:xMode val="edge"/>
          <c:yMode val="edge"/>
          <c:x val="0.51905989024099253"/>
          <c:y val="0.18999125109361331"/>
          <c:w val="0.40565391447281213"/>
          <c:h val="0.42668416447944008"/>
        </c:manualLayout>
      </c:layout>
      <c:overlay val="0"/>
      <c:spPr>
        <a:noFill/>
      </c:spPr>
      <c:txPr>
        <a:bodyPr/>
        <a:lstStyle/>
        <a:p>
          <a:pPr>
            <a:defRPr sz="1200">
              <a:solidFill>
                <a:schemeClr val="tx1">
                  <a:lumMod val="75000"/>
                  <a:lumOff val="25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1452550469910122E-2"/>
          <c:y val="0.10565845120040608"/>
          <c:w val="0.86581787522666975"/>
          <c:h val="0.755859621521000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4BCAAD">
                <a:lumMod val="75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127000" h="127000"/>
            </a:sp3d>
          </c:spPr>
          <c:invertIfNegative val="0"/>
          <c:dLbls>
            <c:dLbl>
              <c:idx val="5"/>
              <c:spPr>
                <a:noFill/>
                <a:ln w="26942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accent6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65F7-437D-B648-E863B4D1E35E}"/>
                </c:ext>
              </c:extLst>
            </c:dLbl>
            <c:spPr>
              <a:noFill/>
              <a:ln w="26942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494</c:v>
                </c:pt>
                <c:pt idx="1">
                  <c:v>590</c:v>
                </c:pt>
                <c:pt idx="2">
                  <c:v>507</c:v>
                </c:pt>
                <c:pt idx="3">
                  <c:v>483</c:v>
                </c:pt>
                <c:pt idx="4">
                  <c:v>422</c:v>
                </c:pt>
                <c:pt idx="5">
                  <c:v>384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FE-4188-B709-7B455464C6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5258840"/>
        <c:axId val="324071720"/>
      </c:barChart>
      <c:catAx>
        <c:axId val="165258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3471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4071720"/>
        <c:crosses val="autoZero"/>
        <c:auto val="1"/>
        <c:lblAlgn val="ctr"/>
        <c:lblOffset val="100"/>
        <c:noMultiLvlLbl val="0"/>
      </c:catAx>
      <c:valAx>
        <c:axId val="324071720"/>
        <c:scaling>
          <c:orientation val="minMax"/>
          <c:max val="600"/>
        </c:scaling>
        <c:delete val="1"/>
        <c:axPos val="l"/>
        <c:numFmt formatCode="General" sourceLinked="1"/>
        <c:majorTickMark val="none"/>
        <c:minorTickMark val="none"/>
        <c:tickLblPos val="nextTo"/>
        <c:crossAx val="165258840"/>
        <c:crosses val="autoZero"/>
        <c:crossBetween val="between"/>
      </c:valAx>
      <c:spPr>
        <a:noFill/>
        <a:ln w="26942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chemeClr val="accent6">
                    <a:lumMod val="50000"/>
                  </a:schemeClr>
                </a:solidFill>
              </a:defRPr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Распределение по возрасту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7078044221745009"/>
          <c:y val="0.17727952755905513"/>
          <c:w val="0.42541815795752796"/>
          <c:h val="0.5615519685039368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Распределение по возрасту</c:v>
                </c:pt>
              </c:strCache>
            </c:strRef>
          </c:tx>
          <c:dPt>
            <c:idx val="0"/>
            <c:bubble3D val="0"/>
            <c:spPr>
              <a:solidFill>
                <a:srgbClr val="FEA0F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2C3B-4927-BD01-2B39054781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2C3B-4927-BD01-2B3905478113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2C3B-4927-BD01-2B3905478113}"/>
              </c:ext>
            </c:extLst>
          </c:dPt>
          <c:dPt>
            <c:idx val="3"/>
            <c:bubble3D val="0"/>
            <c:spPr>
              <a:solidFill>
                <a:srgbClr val="DAEDEF">
                  <a:lumMod val="50000"/>
                </a:srgbClr>
              </a:solidFill>
              <a:effectLst>
                <a:softEdge rad="0"/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7-2C3B-4927-BD01-2B3905478113}"/>
              </c:ext>
            </c:extLst>
          </c:dPt>
          <c:dLbls>
            <c:dLbl>
              <c:idx val="0"/>
              <c:layout>
                <c:manualLayout>
                  <c:x val="9.0901022385987216E-3"/>
                  <c:y val="-0.1050225343626880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C3B-4927-BD01-2B3905478113}"/>
                </c:ext>
              </c:extLst>
            </c:dLbl>
            <c:dLbl>
              <c:idx val="1"/>
              <c:layout>
                <c:manualLayout>
                  <c:x val="6.6660749749723955E-2"/>
                  <c:y val="-8.62685103693509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C3B-4927-BD01-2B3905478113}"/>
                </c:ext>
              </c:extLst>
            </c:dLbl>
            <c:dLbl>
              <c:idx val="2"/>
              <c:layout>
                <c:manualLayout>
                  <c:x val="8.4840954226921395E-2"/>
                  <c:y val="-2.2504828792004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C3B-4927-BD01-2B3905478113}"/>
                </c:ext>
              </c:extLst>
            </c:dLbl>
            <c:dLbl>
              <c:idx val="3"/>
              <c:layout>
                <c:manualLayout>
                  <c:x val="-1.8180204477197471E-2"/>
                  <c:y val="0.138779777550694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C3B-4927-BD01-2B3905478113}"/>
                </c:ext>
              </c:extLst>
            </c:dLbl>
            <c:spPr>
              <a:noFill/>
              <a:ln w="2524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>
                    <a:solidFill>
                      <a:schemeClr val="accent6">
                        <a:lumMod val="50000"/>
                      </a:schemeClr>
                    </a:solidFill>
                    <a:latin typeface="+mn-lt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до 1 года</c:v>
                </c:pt>
                <c:pt idx="1">
                  <c:v>от 1 до 3 лет</c:v>
                </c:pt>
                <c:pt idx="2">
                  <c:v>от 3 до 7 лет</c:v>
                </c:pt>
                <c:pt idx="3">
                  <c:v>старше 7 лет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33</c:v>
                </c:pt>
                <c:pt idx="1">
                  <c:v>26</c:v>
                </c:pt>
                <c:pt idx="2">
                  <c:v>56</c:v>
                </c:pt>
                <c:pt idx="3">
                  <c:v>269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C3B-4927-BD01-2B39054781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243">
          <a:noFill/>
        </a:ln>
      </c:spPr>
    </c:plotArea>
    <c:legend>
      <c:legendPos val="r"/>
      <c:layout>
        <c:manualLayout>
          <c:xMode val="edge"/>
          <c:yMode val="edge"/>
          <c:x val="0.65979994140343545"/>
          <c:y val="0.55240642185035771"/>
          <c:w val="0.25414422771350287"/>
          <c:h val="0.30761915450362382"/>
        </c:manualLayout>
      </c:layout>
      <c:overlay val="0"/>
      <c:spPr>
        <a:noFill/>
      </c:spPr>
      <c:txPr>
        <a:bodyPr/>
        <a:lstStyle/>
        <a:p>
          <a:pPr>
            <a:defRPr sz="1200">
              <a:solidFill>
                <a:schemeClr val="accent6">
                  <a:lumMod val="50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027540994015587"/>
          <c:y val="3.2443913897687374E-2"/>
          <c:w val="0.88972459005984417"/>
          <c:h val="0.8927761235872495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CE6633">
                <a:lumMod val="60000"/>
                <a:lumOff val="40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127000" h="127000"/>
            </a:sp3d>
          </c:spPr>
          <c:invertIfNegative val="0"/>
          <c:dLbls>
            <c:dLbl>
              <c:idx val="5"/>
              <c:spPr>
                <a:noFill/>
                <a:ln w="26942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accent6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56BB-465A-8573-35F0B03FCB03}"/>
                </c:ext>
              </c:extLst>
            </c:dLbl>
            <c:spPr>
              <a:noFill/>
              <a:ln w="26942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121</c:v>
                </c:pt>
                <c:pt idx="1">
                  <c:v>199</c:v>
                </c:pt>
                <c:pt idx="2">
                  <c:v>147</c:v>
                </c:pt>
                <c:pt idx="3">
                  <c:v>148</c:v>
                </c:pt>
                <c:pt idx="4">
                  <c:v>104</c:v>
                </c:pt>
                <c:pt idx="5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33-4DD0-A686-7AD21C79C4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axId val="324073288"/>
        <c:axId val="324073680"/>
      </c:barChart>
      <c:catAx>
        <c:axId val="324073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3471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4073680"/>
        <c:crosses val="autoZero"/>
        <c:auto val="1"/>
        <c:lblAlgn val="ctr"/>
        <c:lblOffset val="100"/>
        <c:noMultiLvlLbl val="0"/>
      </c:catAx>
      <c:valAx>
        <c:axId val="324073680"/>
        <c:scaling>
          <c:orientation val="minMax"/>
          <c:max val="350"/>
        </c:scaling>
        <c:delete val="1"/>
        <c:axPos val="b"/>
        <c:numFmt formatCode="General" sourceLinked="1"/>
        <c:majorTickMark val="none"/>
        <c:minorTickMark val="none"/>
        <c:tickLblPos val="nextTo"/>
        <c:crossAx val="324073288"/>
        <c:crosses val="autoZero"/>
        <c:crossBetween val="between"/>
      </c:valAx>
      <c:spPr>
        <a:noFill/>
        <a:ln w="26942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2299305389856571"/>
          <c:y val="4.0394479124324029E-3"/>
        </c:manualLayout>
      </c:layout>
      <c:overlay val="0"/>
      <c:txPr>
        <a:bodyPr/>
        <a:lstStyle/>
        <a:p>
          <a:pPr>
            <a:defRPr>
              <a:solidFill>
                <a:schemeClr val="accent6">
                  <a:lumMod val="50000"/>
                </a:schemeClr>
              </a:solidFill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1017444789098332"/>
          <c:y val="0.22793268689444063"/>
          <c:w val="0.55757310639200408"/>
          <c:h val="0.6790712031718038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Распределение по возрасту</c:v>
                </c:pt>
              </c:strCache>
            </c:strRef>
          </c:tx>
          <c:dPt>
            <c:idx val="0"/>
            <c:bubble3D val="0"/>
            <c:spPr>
              <a:solidFill>
                <a:srgbClr val="FEA0F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4B9E-46A4-9C36-A74996D7676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4B9E-46A4-9C36-A74996D76760}"/>
              </c:ext>
            </c:extLst>
          </c:dPt>
          <c:dPt>
            <c:idx val="2"/>
            <c:bubble3D val="0"/>
            <c:spPr>
              <a:solidFill>
                <a:srgbClr val="4BCAAD">
                  <a:lumMod val="75000"/>
                </a:srgb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4B9E-46A4-9C36-A74996D76760}"/>
              </c:ext>
            </c:extLst>
          </c:dPt>
          <c:dPt>
            <c:idx val="3"/>
            <c:bubble3D val="0"/>
            <c:spPr>
              <a:solidFill>
                <a:srgbClr val="D99C3F">
                  <a:lumMod val="60000"/>
                  <a:lumOff val="40000"/>
                </a:srgbClr>
              </a:solidFill>
              <a:effectLst>
                <a:softEdge rad="0"/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7-4B9E-46A4-9C36-A74996D76760}"/>
              </c:ext>
            </c:extLst>
          </c:dPt>
          <c:dLbls>
            <c:dLbl>
              <c:idx val="0"/>
              <c:layout>
                <c:manualLayout>
                  <c:x val="5.0505050505050509E-3"/>
                  <c:y val="-0.142229077515652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0745048914340255E-2"/>
                      <c:h val="9.13834645669291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B9E-46A4-9C36-A74996D76760}"/>
                </c:ext>
              </c:extLst>
            </c:dLbl>
            <c:dLbl>
              <c:idx val="1"/>
              <c:layout>
                <c:manualLayout>
                  <c:x val="4.3771043771043711E-2"/>
                  <c:y val="-0.129262333197836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B9E-46A4-9C36-A74996D76760}"/>
                </c:ext>
              </c:extLst>
            </c:dLbl>
            <c:dLbl>
              <c:idx val="2"/>
              <c:layout>
                <c:manualLayout>
                  <c:x val="1.0101010101010039E-2"/>
                  <c:y val="-8.07889582486480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B9E-46A4-9C36-A74996D76760}"/>
                </c:ext>
              </c:extLst>
            </c:dLbl>
            <c:dLbl>
              <c:idx val="3"/>
              <c:layout>
                <c:manualLayout>
                  <c:x val="-2.1043771043771076E-2"/>
                  <c:y val="0.1848282789343745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B9E-46A4-9C36-A74996D76760}"/>
                </c:ext>
              </c:extLst>
            </c:dLbl>
            <c:spPr>
              <a:noFill/>
              <a:ln w="2524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solidFill>
                      <a:schemeClr val="accent6">
                        <a:lumMod val="50000"/>
                      </a:schemeClr>
                    </a:solidFill>
                    <a:latin typeface="+mn-lt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до 1 года</c:v>
                </c:pt>
                <c:pt idx="1">
                  <c:v>от 1 до 3 лет</c:v>
                </c:pt>
                <c:pt idx="2">
                  <c:v>от 3 до 7 лет</c:v>
                </c:pt>
                <c:pt idx="3">
                  <c:v>старше 7 лет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</c:v>
                </c:pt>
                <c:pt idx="1">
                  <c:v>5</c:v>
                </c:pt>
                <c:pt idx="2">
                  <c:v>11</c:v>
                </c:pt>
                <c:pt idx="3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B9E-46A4-9C36-A74996D767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 w="25243">
          <a:noFill/>
        </a:ln>
      </c:spPr>
    </c:plotArea>
    <c:legend>
      <c:legendPos val="r"/>
      <c:layout>
        <c:manualLayout>
          <c:xMode val="edge"/>
          <c:yMode val="edge"/>
          <c:x val="0.70340332458442689"/>
          <c:y val="0.19405571384678216"/>
          <c:w val="0.28240753996659507"/>
          <c:h val="0.33631478324941982"/>
        </c:manualLayout>
      </c:layout>
      <c:overlay val="0"/>
      <c:spPr>
        <a:noFill/>
      </c:spPr>
      <c:txPr>
        <a:bodyPr/>
        <a:lstStyle/>
        <a:p>
          <a:pPr>
            <a:defRPr sz="1200">
              <a:solidFill>
                <a:schemeClr val="accent6">
                  <a:lumMod val="50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186571097541287"/>
          <c:y val="0.130564139890737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0194683710196678"/>
          <c:y val="0.40698531366382362"/>
          <c:w val="0.42462107902259283"/>
          <c:h val="0.50688443914394998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Распределение по возрасту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4B9E-46A4-9C36-A74996D76760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4B9E-46A4-9C36-A74996D76760}"/>
              </c:ext>
            </c:extLst>
          </c:dPt>
          <c:dPt>
            <c:idx val="2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4B9E-46A4-9C36-A74996D76760}"/>
              </c:ext>
            </c:extLst>
          </c:dPt>
          <c:dPt>
            <c:idx val="3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>
                <a:softEdge rad="0"/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7-4B9E-46A4-9C36-A74996D76760}"/>
              </c:ext>
            </c:extLst>
          </c:dPt>
          <c:dLbls>
            <c:dLbl>
              <c:idx val="0"/>
              <c:layout>
                <c:manualLayout>
                  <c:x val="-2.2413318265130724E-2"/>
                  <c:y val="-0.141755351881371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B9E-46A4-9C36-A74996D76760}"/>
                </c:ext>
              </c:extLst>
            </c:dLbl>
            <c:dLbl>
              <c:idx val="1"/>
              <c:layout>
                <c:manualLayout>
                  <c:x val="3.8946238805686664E-2"/>
                  <c:y val="-0.12123798303224273"/>
                </c:manualLayout>
              </c:layout>
              <c:spPr>
                <a:noFill/>
                <a:ln w="25243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1052146744033659E-2"/>
                      <c:h val="9.61698150395202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B9E-46A4-9C36-A74996D76760}"/>
                </c:ext>
              </c:extLst>
            </c:dLbl>
            <c:dLbl>
              <c:idx val="2"/>
              <c:layout>
                <c:manualLayout>
                  <c:x val="8.7441476177361546E-2"/>
                  <c:y val="-8.2068887931320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B9E-46A4-9C36-A74996D76760}"/>
                </c:ext>
              </c:extLst>
            </c:dLbl>
            <c:spPr>
              <a:noFill/>
              <a:ln w="25243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Лист1!$A$3:$A$6</c:f>
              <c:strCache>
                <c:ptCount val="4"/>
                <c:pt idx="0">
                  <c:v>до 1 года</c:v>
                </c:pt>
                <c:pt idx="1">
                  <c:v>от 1 до 3 лет</c:v>
                </c:pt>
                <c:pt idx="2">
                  <c:v>от 3 до 7 лет</c:v>
                </c:pt>
                <c:pt idx="3">
                  <c:v>старше 7 лет</c:v>
                </c:pt>
              </c:strCache>
            </c:strRef>
          </c:cat>
          <c:val>
            <c:numRef>
              <c:f>Лист1!$B$3:$B$6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12</c:v>
                </c:pt>
                <c:pt idx="3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B9E-46A4-9C36-A74996D767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30"/>
      </c:doughnutChart>
      <c:spPr>
        <a:noFill/>
        <a:ln w="25243">
          <a:noFill/>
        </a:ln>
        <a:effectLst/>
      </c:spPr>
    </c:plotArea>
    <c:legend>
      <c:legendPos val="r"/>
      <c:layout>
        <c:manualLayout>
          <c:xMode val="edge"/>
          <c:yMode val="edge"/>
          <c:x val="0.52599794930343935"/>
          <c:y val="0.52239784494267372"/>
          <c:w val="0.38814454725552755"/>
          <c:h val="0.340478378784046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20937500000000001"/>
          <c:w val="0.9886473394324834"/>
          <c:h val="0.708234498031496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etal">
              <a:bevelT w="88900" h="88900"/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39E7161-AFCE-4FA9-833B-5B75D8DE155F}" type="VALUE">
                      <a:rPr lang="en-US" sz="1800" b="1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E0EE-4379-80C3-7C057D657B5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9A999BD-6DD8-4FF8-A9EC-B0E56238E406}" type="VALUE">
                      <a:rPr lang="en-US" sz="1800" b="1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E0EE-4379-80C3-7C057D657B5D}"/>
                </c:ext>
              </c:extLst>
            </c:dLbl>
            <c:dLbl>
              <c:idx val="2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fld id="{CACC29AE-9A25-4A36-88C7-43D83167AA6D}" type="VALUE">
                      <a:rPr lang="en-US" sz="1800" b="1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E0EE-4379-80C3-7C057D657B5D}"/>
                </c:ext>
              </c:extLst>
            </c:dLbl>
            <c:dLbl>
              <c:idx val="3"/>
              <c:layout>
                <c:manualLayout>
                  <c:x val="-8.5144954256376158E-3"/>
                  <c:y val="-9.3749999999999997E-3"/>
                </c:manualLayout>
              </c:layout>
              <c:tx>
                <c:rich>
                  <a:bodyPr/>
                  <a:lstStyle/>
                  <a:p>
                    <a:fld id="{906FCCED-9BAC-456D-93E1-378223AAF4E3}" type="VALUE">
                      <a:rPr lang="en-US" sz="1800" b="1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E0EE-4379-80C3-7C057D657B5D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sz="1400" b="1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EE253AA-4AF6-489C-8CB7-4711D620D30A}" type="VALUE">
                      <a:rPr lang="en-US" sz="1800" b="1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rPr>
                      <a:pPr algn="ctr" rtl="0">
                        <a:defRPr sz="1400" b="1">
                          <a:solidFill>
                            <a:schemeClr val="accent5">
                              <a:lumMod val="75000"/>
                            </a:schemeClr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sz="1400" b="1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0EE-4379-80C3-7C057D657B5D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63BA-4F26-B755-A873DF626A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57</c:v>
                </c:pt>
                <c:pt idx="1">
                  <c:v>97</c:v>
                </c:pt>
                <c:pt idx="2">
                  <c:v>89</c:v>
                </c:pt>
                <c:pt idx="3">
                  <c:v>92</c:v>
                </c:pt>
                <c:pt idx="4">
                  <c:v>103</c:v>
                </c:pt>
                <c:pt idx="5">
                  <c:v>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EE-4379-80C3-7C057D657B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overlap val="-36"/>
        <c:axId val="812386000"/>
        <c:axId val="812385584"/>
      </c:barChart>
      <c:catAx>
        <c:axId val="812386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12385584"/>
        <c:crosses val="autoZero"/>
        <c:auto val="1"/>
        <c:lblAlgn val="ctr"/>
        <c:lblOffset val="100"/>
        <c:noMultiLvlLbl val="0"/>
      </c:catAx>
      <c:valAx>
        <c:axId val="8123855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12386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2550022156321367E-2"/>
          <c:y val="1.8492483894058696E-2"/>
          <c:w val="0.90931366533728741"/>
          <c:h val="0.8773813770886580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CE6633"/>
            </a:solidFill>
            <a:scene3d>
              <a:camera prst="orthographicFront"/>
              <a:lightRig rig="threePt" dir="t"/>
            </a:scene3d>
            <a:sp3d>
              <a:bevelT w="12065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CE663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0650"/>
              </a:sp3d>
            </c:spPr>
            <c:extLst>
              <c:ext xmlns:c16="http://schemas.microsoft.com/office/drawing/2014/chart" uri="{C3380CC4-5D6E-409C-BE32-E72D297353CC}">
                <c16:uniqueId val="{00000001-3C24-4E7D-8039-18207D91BEB3}"/>
              </c:ext>
            </c:extLst>
          </c:dPt>
          <c:dPt>
            <c:idx val="1"/>
            <c:invertIfNegative val="0"/>
            <c:bubble3D val="0"/>
            <c:spPr>
              <a:solidFill>
                <a:srgbClr val="CE663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0650"/>
              </a:sp3d>
            </c:spPr>
            <c:extLst>
              <c:ext xmlns:c16="http://schemas.microsoft.com/office/drawing/2014/chart" uri="{C3380CC4-5D6E-409C-BE32-E72D297353CC}">
                <c16:uniqueId val="{00000003-3C24-4E7D-8039-18207D91BEB3}"/>
              </c:ext>
            </c:extLst>
          </c:dPt>
          <c:dPt>
            <c:idx val="2"/>
            <c:invertIfNegative val="0"/>
            <c:bubble3D val="0"/>
            <c:spPr>
              <a:solidFill>
                <a:srgbClr val="CE663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0650"/>
              </a:sp3d>
            </c:spPr>
            <c:extLst>
              <c:ext xmlns:c16="http://schemas.microsoft.com/office/drawing/2014/chart" uri="{C3380CC4-5D6E-409C-BE32-E72D297353CC}">
                <c16:uniqueId val="{00000005-3C24-4E7D-8039-18207D91BEB3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3C24-4E7D-8039-18207D91BEB3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3C24-4E7D-8039-18207D91BEB3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3C24-4E7D-8039-18207D91BEB3}"/>
              </c:ext>
            </c:extLst>
          </c:dPt>
          <c:dLbls>
            <c:dLbl>
              <c:idx val="5"/>
              <c:spPr>
                <a:noFill/>
                <a:ln w="25243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800" b="1">
                      <a:solidFill>
                        <a:schemeClr val="accent6">
                          <a:lumMod val="50000"/>
                        </a:schemeClr>
                      </a:solidFill>
                      <a:latin typeface="+mn-lt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3C24-4E7D-8039-18207D91BEB3}"/>
                </c:ext>
              </c:extLst>
            </c:dLbl>
            <c:spPr>
              <a:noFill/>
              <a:ln w="2524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solidFill>
                      <a:schemeClr val="accent6">
                        <a:lumMod val="50000"/>
                      </a:schemeClr>
                    </a:solidFill>
                    <a:latin typeface="+mn-lt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20</c:v>
                </c:pt>
                <c:pt idx="1">
                  <c:v>30</c:v>
                </c:pt>
                <c:pt idx="2">
                  <c:v>22</c:v>
                </c:pt>
                <c:pt idx="3">
                  <c:v>18</c:v>
                </c:pt>
                <c:pt idx="4">
                  <c:v>22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C24-4E7D-8039-18207D91B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24026992"/>
        <c:axId val="324027384"/>
      </c:barChart>
      <c:catAx>
        <c:axId val="32402699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2000">
                <a:solidFill>
                  <a:schemeClr val="accent6">
                    <a:lumMod val="50000"/>
                  </a:schemeClr>
                </a:solidFill>
              </a:defRPr>
            </a:pPr>
            <a:endParaRPr lang="ru-RU"/>
          </a:p>
        </c:txPr>
        <c:crossAx val="324027384"/>
        <c:crosses val="autoZero"/>
        <c:auto val="1"/>
        <c:lblAlgn val="ctr"/>
        <c:lblOffset val="100"/>
        <c:noMultiLvlLbl val="0"/>
      </c:catAx>
      <c:valAx>
        <c:axId val="3240273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24026992"/>
        <c:crosses val="autoZero"/>
        <c:crossBetween val="between"/>
      </c:valAx>
      <c:spPr>
        <a:noFill/>
        <a:ln w="25243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809456130890606"/>
          <c:y val="0"/>
          <c:w val="0.6856454080859703"/>
          <c:h val="0.7939052093627023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3DDE-46CC-B3F9-0601166515E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3DDE-46CC-B3F9-0601166515EF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3DDE-46CC-B3F9-0601166515EF}"/>
              </c:ext>
            </c:extLst>
          </c:dPt>
          <c:dPt>
            <c:idx val="3"/>
            <c:bubble3D val="0"/>
            <c:spPr>
              <a:solidFill>
                <a:srgbClr val="D99C3F"/>
              </a:solidFill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7-3DDE-46CC-B3F9-0601166515EF}"/>
              </c:ext>
            </c:extLst>
          </c:dPt>
          <c:dLbls>
            <c:dLbl>
              <c:idx val="0"/>
              <c:layout>
                <c:manualLayout>
                  <c:x val="4.2040783347304846E-3"/>
                  <c:y val="9.2825943316239713E-3"/>
                </c:manualLayout>
              </c:layout>
              <c:spPr>
                <a:noFill/>
                <a:ln w="25243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400" b="1">
                      <a:solidFill>
                        <a:schemeClr val="bg1"/>
                      </a:solidFill>
                      <a:latin typeface="+mn-lt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DDE-46CC-B3F9-0601166515EF}"/>
                </c:ext>
              </c:extLst>
            </c:dLbl>
            <c:dLbl>
              <c:idx val="1"/>
              <c:layout>
                <c:manualLayout>
                  <c:x val="5.1620211390653564E-2"/>
                  <c:y val="-3.2489080160683984E-2"/>
                </c:manualLayout>
              </c:layout>
              <c:spPr>
                <a:noFill/>
                <a:ln w="25243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400" b="1">
                      <a:solidFill>
                        <a:schemeClr val="bg1"/>
                      </a:solidFill>
                      <a:latin typeface="+mn-lt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DDE-46CC-B3F9-0601166515EF}"/>
                </c:ext>
              </c:extLst>
            </c:dLbl>
            <c:dLbl>
              <c:idx val="2"/>
              <c:layout>
                <c:manualLayout>
                  <c:x val="-9.678817252628498E-2"/>
                  <c:y val="7.4260754652991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DDE-46CC-B3F9-0601166515EF}"/>
                </c:ext>
              </c:extLst>
            </c:dLbl>
            <c:dLbl>
              <c:idx val="3"/>
              <c:layout>
                <c:manualLayout>
                  <c:x val="2.0041965034188119E-2"/>
                  <c:y val="-1.85651886632479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DDE-46CC-B3F9-0601166515EF}"/>
                </c:ext>
              </c:extLst>
            </c:dLbl>
            <c:spPr>
              <a:noFill/>
              <a:ln w="2524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>
                    <a:solidFill>
                      <a:schemeClr val="accent6">
                        <a:lumMod val="50000"/>
                      </a:schemeClr>
                    </a:solidFill>
                    <a:latin typeface="+mn-lt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опека</c:v>
                </c:pt>
                <c:pt idx="1">
                  <c:v>приемная семья</c:v>
                </c:pt>
                <c:pt idx="2">
                  <c:v>усыновление</c:v>
                </c:pt>
                <c:pt idx="3">
                  <c:v>предварительная опека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</c:v>
                </c:pt>
                <c:pt idx="1">
                  <c:v>9</c:v>
                </c:pt>
                <c:pt idx="2">
                  <c:v>1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DDE-46CC-B3F9-0601166515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243">
          <a:noFill/>
        </a:ln>
      </c:spPr>
    </c:plotArea>
    <c:legend>
      <c:legendPos val="r"/>
      <c:layout>
        <c:manualLayout>
          <c:xMode val="edge"/>
          <c:yMode val="edge"/>
          <c:x val="4.5453598590055641E-2"/>
          <c:y val="0.83799789789438606"/>
          <c:w val="0.9545464014099444"/>
          <c:h val="0.16200210210561397"/>
        </c:manualLayout>
      </c:layout>
      <c:overlay val="0"/>
      <c:txPr>
        <a:bodyPr/>
        <a:lstStyle/>
        <a:p>
          <a:pPr>
            <a:defRPr sz="1000">
              <a:solidFill>
                <a:schemeClr val="tx1">
                  <a:lumMod val="75000"/>
                  <a:lumOff val="25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chemeClr val="accent6">
                    <a:lumMod val="50000"/>
                  </a:schemeClr>
                </a:solidFill>
              </a:defRPr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ДЕТИ</a:t>
            </a:r>
          </a:p>
          <a:p>
            <a:pPr>
              <a:defRPr>
                <a:solidFill>
                  <a:schemeClr val="accent6">
                    <a:lumMod val="50000"/>
                  </a:schemeClr>
                </a:solidFill>
              </a:defRPr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в составе семьи</a:t>
            </a:r>
            <a:endParaRPr lang="ru-RU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38855907263259165"/>
          <c:y val="1.77931618709032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2.8318100862392195E-2"/>
          <c:y val="1.8193717982557752E-3"/>
          <c:w val="0.97168179359470608"/>
          <c:h val="0.719742685329077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Дети-сиблинги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D0BC-49B6-AB7D-137ACB03A1A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D0BC-49B6-AB7D-137ACB03A1A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D0BC-49B6-AB7D-137ACB03A1A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D0BC-49B6-AB7D-137ACB03A1AC}"/>
              </c:ext>
            </c:extLst>
          </c:dPt>
          <c:dPt>
            <c:idx val="4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9-D0BC-49B6-AB7D-137ACB03A1AC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B-D0BC-49B6-AB7D-137ACB03A1AC}"/>
              </c:ext>
            </c:extLst>
          </c:dPt>
          <c:dLbls>
            <c:dLbl>
              <c:idx val="0"/>
              <c:layout>
                <c:manualLayout>
                  <c:x val="6.5455690108506461E-3"/>
                  <c:y val="5.798429804095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BC-49B6-AB7D-137ACB03A1AC}"/>
                </c:ext>
              </c:extLst>
            </c:dLbl>
            <c:spPr>
              <a:noFill/>
              <a:ln w="20568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spc="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7713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по 2 детей</c:v>
                </c:pt>
                <c:pt idx="1">
                  <c:v>по 3 детей</c:v>
                </c:pt>
                <c:pt idx="2">
                  <c:v>по 4 детей</c:v>
                </c:pt>
                <c:pt idx="3">
                  <c:v>по 5 детей</c:v>
                </c:pt>
                <c:pt idx="4">
                  <c:v>по 6 детей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158</c:v>
                </c:pt>
                <c:pt idx="1">
                  <c:v>66</c:v>
                </c:pt>
                <c:pt idx="2">
                  <c:v>12</c:v>
                </c:pt>
                <c:pt idx="3">
                  <c:v>5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0BC-49B6-AB7D-137ACB03A1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31297368"/>
        <c:axId val="320658696"/>
      </c:barChart>
      <c:valAx>
        <c:axId val="3206586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31297368"/>
        <c:crosses val="autoZero"/>
        <c:crossBetween val="between"/>
      </c:valAx>
      <c:catAx>
        <c:axId val="2312973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20658696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10662970071883265"/>
          <c:y val="0.77410030227154258"/>
          <c:w val="0.77869152882795167"/>
          <c:h val="0.17740100516588472"/>
        </c:manualLayout>
      </c:layout>
      <c:overlay val="0"/>
      <c:spPr>
        <a:noFill/>
        <a:ln w="20568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7818295592987282E-2"/>
          <c:y val="5.6717810131614539E-2"/>
          <c:w val="0.69377534440617705"/>
          <c:h val="0.917869495992481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Востановление в родительских правах</c:v>
                </c:pt>
              </c:strCache>
            </c:strRef>
          </c:tx>
          <c:spPr>
            <a:solidFill>
              <a:srgbClr val="86C157">
                <a:lumMod val="75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127000" h="1270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29</c:v>
                </c:pt>
                <c:pt idx="1">
                  <c:v>24</c:v>
                </c:pt>
                <c:pt idx="2">
                  <c:v>13</c:v>
                </c:pt>
                <c:pt idx="3">
                  <c:v>18</c:v>
                </c:pt>
                <c:pt idx="4">
                  <c:v>20</c:v>
                </c:pt>
                <c:pt idx="5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DA-4D30-9AE8-79D52C3EDE8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Отмена ограничения родительских прав</c:v>
                </c:pt>
              </c:strCache>
            </c:strRef>
          </c:tx>
          <c:spPr>
            <a:solidFill>
              <a:srgbClr val="CE6633"/>
            </a:solidFill>
            <a:scene3d>
              <a:camera prst="orthographicFront"/>
              <a:lightRig rig="threePt" dir="t"/>
            </a:scene3d>
            <a:sp3d>
              <a:bevelT w="127000" h="1270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14</c:v>
                </c:pt>
                <c:pt idx="1">
                  <c:v>11</c:v>
                </c:pt>
                <c:pt idx="2">
                  <c:v>11</c:v>
                </c:pt>
                <c:pt idx="3">
                  <c:v>22</c:v>
                </c:pt>
                <c:pt idx="4">
                  <c:v>9</c:v>
                </c:pt>
                <c:pt idx="5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DA-4D30-9AE8-79D52C3EDE8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324028560"/>
        <c:axId val="324028952"/>
      </c:barChart>
      <c:catAx>
        <c:axId val="324028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693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4028952"/>
        <c:crosses val="autoZero"/>
        <c:auto val="1"/>
        <c:lblAlgn val="ctr"/>
        <c:lblOffset val="100"/>
        <c:noMultiLvlLbl val="0"/>
      </c:catAx>
      <c:valAx>
        <c:axId val="3240289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24028560"/>
        <c:crosses val="autoZero"/>
        <c:crossBetween val="between"/>
      </c:valAx>
      <c:spPr>
        <a:noFill/>
        <a:ln w="25387">
          <a:noFill/>
        </a:ln>
      </c:spPr>
    </c:plotArea>
    <c:legend>
      <c:legendPos val="r"/>
      <c:layout>
        <c:manualLayout>
          <c:xMode val="edge"/>
          <c:yMode val="edge"/>
          <c:x val="0.7216693250408629"/>
          <c:y val="0.19200755584419552"/>
          <c:w val="0.26207450284840739"/>
          <c:h val="0.42094627881936686"/>
        </c:manualLayout>
      </c:layout>
      <c:overlay val="0"/>
      <c:txPr>
        <a:bodyPr/>
        <a:lstStyle/>
        <a:p>
          <a:pPr>
            <a:defRPr sz="1600">
              <a:solidFill>
                <a:schemeClr val="tx1">
                  <a:lumMod val="75000"/>
                  <a:lumOff val="25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2.1917805256163561E-2"/>
          <c:y val="5.0543426964410589E-2"/>
          <c:w val="0.63276492005938723"/>
          <c:h val="0.820790128293216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Возврат после реабилитации в течение года</c:v>
                </c:pt>
              </c:strCache>
            </c:strRef>
          </c:tx>
          <c:spPr>
            <a:solidFill>
              <a:srgbClr val="CE6633">
                <a:lumMod val="40000"/>
                <a:lumOff val="60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82550" h="1270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35</c:v>
                </c:pt>
                <c:pt idx="1">
                  <c:v>50</c:v>
                </c:pt>
                <c:pt idx="2">
                  <c:v>34</c:v>
                </c:pt>
                <c:pt idx="3">
                  <c:v>35</c:v>
                </c:pt>
                <c:pt idx="4">
                  <c:v>30</c:v>
                </c:pt>
                <c:pt idx="5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32-4C43-8C8F-F4255246A37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Возврат из замещающих семей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h="152400"/>
            </a:sp3d>
          </c:spPr>
          <c:invertIfNegative val="0"/>
          <c:dLbls>
            <c:dLbl>
              <c:idx val="3"/>
              <c:layout>
                <c:manualLayout>
                  <c:x val="1.5261170906728091E-3"/>
                  <c:y val="9.441995418277919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C18-4DCA-AFD3-AB38AFC8235E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accent6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D095-4DC9-9A00-3A4A388028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109</c:v>
                </c:pt>
                <c:pt idx="1">
                  <c:v>84</c:v>
                </c:pt>
                <c:pt idx="2">
                  <c:v>74</c:v>
                </c:pt>
                <c:pt idx="3">
                  <c:v>75</c:v>
                </c:pt>
                <c:pt idx="4">
                  <c:v>60</c:v>
                </c:pt>
                <c:pt idx="5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32-4C43-8C8F-F4255246A37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Возврат из организаций для детей-сирот</c:v>
                </c:pt>
              </c:strCache>
            </c:strRef>
          </c:tx>
          <c:spPr>
            <a:effectLst>
              <a:outerShdw blurRad="38100" dist="50800" dir="5400000" algn="ctr" rotWithShape="0">
                <a:srgbClr val="000000">
                  <a:alpha val="2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h="1270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solidFill>
                      <a:schemeClr val="accent6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24</c:v>
                </c:pt>
                <c:pt idx="1">
                  <c:v>31</c:v>
                </c:pt>
                <c:pt idx="2">
                  <c:v>20</c:v>
                </c:pt>
                <c:pt idx="3">
                  <c:v>26</c:v>
                </c:pt>
                <c:pt idx="4">
                  <c:v>26</c:v>
                </c:pt>
                <c:pt idx="5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18-4DCA-AFD3-AB38AFC823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24029736"/>
        <c:axId val="322879176"/>
      </c:barChart>
      <c:catAx>
        <c:axId val="324029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962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2879176"/>
        <c:crosses val="autoZero"/>
        <c:auto val="1"/>
        <c:lblAlgn val="ctr"/>
        <c:lblOffset val="100"/>
        <c:noMultiLvlLbl val="0"/>
      </c:catAx>
      <c:valAx>
        <c:axId val="32287917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24029736"/>
        <c:crosses val="autoZero"/>
        <c:crossBetween val="between"/>
      </c:valAx>
      <c:spPr>
        <a:noFill/>
        <a:ln w="31923">
          <a:noFill/>
        </a:ln>
      </c:spPr>
    </c:plotArea>
    <c:legend>
      <c:legendPos val="r"/>
      <c:layout>
        <c:manualLayout>
          <c:xMode val="edge"/>
          <c:yMode val="edge"/>
          <c:x val="0.67073683732110578"/>
          <c:y val="0.17862148477501238"/>
          <c:w val="0.27521146640272293"/>
          <c:h val="0.711312354045026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accent6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>
                <a:solidFill>
                  <a:schemeClr val="accent6">
                    <a:lumMod val="50000"/>
                  </a:schemeClr>
                </a:solidFill>
              </a:defRPr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ДЕТИ </a:t>
            </a:r>
            <a:endParaRPr lang="en-US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defRPr sz="1600">
                <a:solidFill>
                  <a:schemeClr val="accent6">
                    <a:lumMod val="50000"/>
                  </a:schemeClr>
                </a:solidFill>
              </a:defRPr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в замещающих семьях 202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5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c:rich>
      </c:tx>
      <c:layout>
        <c:manualLayout>
          <c:xMode val="edge"/>
          <c:yMode val="edge"/>
          <c:x val="0.29594909729016478"/>
          <c:y val="7.138757069320339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9736098432282775"/>
          <c:y val="6.3862943799895239E-2"/>
          <c:w val="0.77265384820065264"/>
          <c:h val="0.9361370562001047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детей в замещающих семьях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CE6633">
                  <a:lumMod val="75000"/>
                </a:srgb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C265-42CB-A948-2B553F5E0384}"/>
              </c:ext>
            </c:extLst>
          </c:dPt>
          <c:dPt>
            <c:idx val="1"/>
            <c:bubble3D val="0"/>
            <c:spPr>
              <a:solidFill>
                <a:srgbClr val="FAC09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C265-42CB-A948-2B553F5E038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C265-42CB-A948-2B553F5E0384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C265-42CB-A948-2B553F5E0384}"/>
              </c:ext>
            </c:extLst>
          </c:dPt>
          <c:dLbls>
            <c:dLbl>
              <c:idx val="0"/>
              <c:layout>
                <c:manualLayout>
                  <c:x val="-1.4056931009338641E-2"/>
                  <c:y val="-2.2565458611869663E-2"/>
                </c:manualLayout>
              </c:layout>
              <c:spPr>
                <a:noFill/>
                <a:ln w="27651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265-42CB-A948-2B553F5E0384}"/>
                </c:ext>
              </c:extLst>
            </c:dLbl>
            <c:dLbl>
              <c:idx val="1"/>
              <c:layout>
                <c:manualLayout>
                  <c:x val="-4.545243439232162E-3"/>
                  <c:y val="-5.77021559364106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265-42CB-A948-2B553F5E0384}"/>
                </c:ext>
              </c:extLst>
            </c:dLbl>
            <c:dLbl>
              <c:idx val="2"/>
              <c:layout>
                <c:manualLayout>
                  <c:x val="-5.3026770000665618E-3"/>
                  <c:y val="-1.59865780842198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265-42CB-A948-2B553F5E0384}"/>
                </c:ext>
              </c:extLst>
            </c:dLbl>
            <c:dLbl>
              <c:idx val="3"/>
              <c:layout>
                <c:manualLayout>
                  <c:x val="0.12791480568996771"/>
                  <c:y val="0.11590091649940981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6042990721813419E-2"/>
                      <c:h val="9.666333040895927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C265-42CB-A948-2B553F5E0384}"/>
                </c:ext>
              </c:extLst>
            </c:dLbl>
            <c:dLbl>
              <c:idx val="4"/>
              <c:layout>
                <c:manualLayout>
                  <c:x val="-0.1193621032121099"/>
                  <c:y val="8.0782642347172723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400" b="1">
                        <a:solidFill>
                          <a:schemeClr val="accent6">
                            <a:lumMod val="50000"/>
                          </a:schemeClr>
                        </a:solidFill>
                      </a:defRPr>
                    </a:pPr>
                    <a:r>
                      <a:rPr lang="en-US" sz="1400" dirty="0" smtClean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118</a:t>
                    </a:r>
                    <a:endParaRPr lang="en-US" sz="1400" dirty="0">
                      <a:solidFill>
                        <a:schemeClr val="accent6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 w="27651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5870486780012736E-2"/>
                      <c:h val="0.1028981507796271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D572-4712-9A08-7928AD5AE46C}"/>
                </c:ext>
              </c:extLst>
            </c:dLbl>
            <c:spPr>
              <a:noFill/>
              <a:ln w="27651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accent6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10369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Усыновление</c:v>
                </c:pt>
                <c:pt idx="1">
                  <c:v>Приемная семья</c:v>
                </c:pt>
                <c:pt idx="2">
                  <c:v>Опека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2364</c:v>
                </c:pt>
                <c:pt idx="1">
                  <c:v>1706</c:v>
                </c:pt>
                <c:pt idx="2">
                  <c:v>3464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265-42CB-A948-2B553F5E038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Усыновление</c:v>
                </c:pt>
                <c:pt idx="1">
                  <c:v>Приемная семья</c:v>
                </c:pt>
                <c:pt idx="2">
                  <c:v>Опека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9-C265-42CB-A948-2B553F5E03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00"/>
        <c:holeSize val="16"/>
      </c:doughnutChart>
    </c:plotArea>
    <c:legend>
      <c:legendPos val="b"/>
      <c:layout>
        <c:manualLayout>
          <c:xMode val="edge"/>
          <c:yMode val="edge"/>
          <c:x val="7.3747721446588255E-2"/>
          <c:y val="0.82714220459039367"/>
          <c:w val="0.8786330839783234"/>
          <c:h val="8.146916376742673E-2"/>
        </c:manualLayout>
      </c:layout>
      <c:overlay val="0"/>
      <c:txPr>
        <a:bodyPr/>
        <a:lstStyle/>
        <a:p>
          <a:pPr>
            <a:defRPr sz="1200">
              <a:solidFill>
                <a:schemeClr val="accent6">
                  <a:lumMod val="50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ru-RU" sz="16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1" i="0" u="none" strike="noStrike" kern="1200" baseline="0" dirty="0" smtClean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Замещающие СЕМЬИ 202</a:t>
            </a:r>
            <a:r>
              <a:rPr lang="en-US" sz="1600" b="1" i="0" u="none" strike="noStrike" kern="1200" baseline="0" dirty="0" smtClean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5</a:t>
            </a:r>
            <a:endParaRPr lang="ru-RU" sz="1600" b="1" i="0" u="none" strike="noStrike" kern="1200" baseline="0" dirty="0">
              <a:solidFill>
                <a:schemeClr val="accent6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0.16089297571587655"/>
          <c:y val="3.167981335407177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67085312280117"/>
          <c:y val="0.15109987779135653"/>
          <c:w val="0.54550246731844609"/>
          <c:h val="0.7481176694652974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замещающих семей</c:v>
                </c:pt>
              </c:strCache>
            </c:strRef>
          </c:tx>
          <c:dPt>
            <c:idx val="0"/>
            <c:bubble3D val="0"/>
            <c:spPr>
              <a:solidFill>
                <a:srgbClr val="CE6633">
                  <a:lumMod val="75000"/>
                </a:srgb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92CE-4524-A665-75414AA7C36A}"/>
              </c:ext>
            </c:extLst>
          </c:dPt>
          <c:dPt>
            <c:idx val="1"/>
            <c:bubble3D val="0"/>
            <c:spPr>
              <a:solidFill>
                <a:srgbClr val="FAC09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92CE-4524-A665-75414AA7C36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92CE-4524-A665-75414AA7C36A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6-86CE-4651-975A-AFA511106DA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2CE-4524-A665-75414AA7C3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accent6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Усыновление</c:v>
                </c:pt>
                <c:pt idx="1">
                  <c:v>Приемная семья</c:v>
                </c:pt>
                <c:pt idx="2">
                  <c:v>Опека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2204</c:v>
                </c:pt>
                <c:pt idx="1">
                  <c:v>1026</c:v>
                </c:pt>
                <c:pt idx="2">
                  <c:v>2783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2CE-4524-A665-75414AA7C36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200"/>
        <c:holeSize val="27"/>
      </c:doughnutChart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9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1724196342216406E-2"/>
          <c:y val="0.20677551669677655"/>
          <c:w val="0.91423431890583418"/>
          <c:h val="0.6483398475335301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замещающих семей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635000" h="635000"/>
            </a:sp3d>
          </c:spPr>
          <c:explosion val="16"/>
          <c:dPt>
            <c:idx val="0"/>
            <c:bubble3D val="0"/>
            <c:explosion val="10"/>
            <c:spPr>
              <a:solidFill>
                <a:srgbClr val="CE6633">
                  <a:lumMod val="60000"/>
                  <a:lumOff val="40000"/>
                </a:srgb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  <c:extLst>
              <c:ext xmlns:c16="http://schemas.microsoft.com/office/drawing/2014/chart" uri="{C3380CC4-5D6E-409C-BE32-E72D297353CC}">
                <c16:uniqueId val="{00000001-2F72-42C7-8AF0-C10ADA7141ED}"/>
              </c:ext>
            </c:extLst>
          </c:dPt>
          <c:dPt>
            <c:idx val="1"/>
            <c:bubble3D val="0"/>
            <c:explosion val="6"/>
            <c:spPr>
              <a:solidFill>
                <a:srgbClr val="CE6633">
                  <a:lumMod val="75000"/>
                </a:srgb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  <c:extLst>
              <c:ext xmlns:c16="http://schemas.microsoft.com/office/drawing/2014/chart" uri="{C3380CC4-5D6E-409C-BE32-E72D297353CC}">
                <c16:uniqueId val="{00000003-2F72-42C7-8AF0-C10ADA7141ED}"/>
              </c:ext>
            </c:extLst>
          </c:dPt>
          <c:dPt>
            <c:idx val="2"/>
            <c:bubble3D val="0"/>
            <c:explosion val="7"/>
            <c:spPr>
              <a:solidFill>
                <a:srgbClr val="7ACC8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  <c:extLst>
              <c:ext xmlns:c16="http://schemas.microsoft.com/office/drawing/2014/chart" uri="{C3380CC4-5D6E-409C-BE32-E72D297353CC}">
                <c16:uniqueId val="{00000005-2F72-42C7-8AF0-C10ADA7141ED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 b="1">
                      <a:solidFill>
                        <a:schemeClr val="accent6">
                          <a:lumMod val="50000"/>
                        </a:schemeClr>
                      </a:solidFill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F72-42C7-8AF0-C10ADA7141ED}"/>
                </c:ext>
              </c:extLst>
            </c:dLbl>
            <c:dLbl>
              <c:idx val="1"/>
              <c:layout>
                <c:manualLayout>
                  <c:x val="0.18613944568947827"/>
                  <c:y val="-0.2223902741324001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F72-42C7-8AF0-C10ADA7141ED}"/>
                </c:ext>
              </c:extLst>
            </c:dLbl>
            <c:dLbl>
              <c:idx val="2"/>
              <c:layout>
                <c:manualLayout>
                  <c:x val="-3.8592039405656163E-2"/>
                  <c:y val="0.177641440653251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 b="1">
                      <a:solidFill>
                        <a:schemeClr val="accent6">
                          <a:lumMod val="50000"/>
                        </a:schemeClr>
                      </a:solidFill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F72-42C7-8AF0-C10ADA7141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Приемная семья</c:v>
                </c:pt>
                <c:pt idx="1">
                  <c:v>Усыновление </c:v>
                </c:pt>
                <c:pt idx="2">
                  <c:v>Опека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1026</c:v>
                </c:pt>
                <c:pt idx="1">
                  <c:v>2204</c:v>
                </c:pt>
                <c:pt idx="2">
                  <c:v>2783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F72-42C7-8AF0-C10ADA7141E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1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7.0560425669786486E-2"/>
          <c:y val="2.4966694691399203E-2"/>
        </c:manualLayout>
      </c:layout>
      <c:overlay val="0"/>
      <c:txPr>
        <a:bodyPr/>
        <a:lstStyle/>
        <a:p>
          <a:pPr>
            <a:defRPr sz="1600">
              <a:solidFill>
                <a:schemeClr val="accent6">
                  <a:lumMod val="50000"/>
                </a:schemeClr>
              </a:solidFill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2287838201672925"/>
          <c:y val="0.31493945412713886"/>
          <c:w val="0.45009834030766138"/>
          <c:h val="0.6463372679358833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Опекунские семьи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E9AA-4669-8DAA-BDDFE08FC40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E9AA-4669-8DAA-BDDFE08FC401}"/>
              </c:ext>
            </c:extLst>
          </c:dPt>
          <c:dPt>
            <c:idx val="2"/>
            <c:bubble3D val="0"/>
            <c:spPr>
              <a:solidFill>
                <a:srgbClr val="4BACC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E9AA-4669-8DAA-BDDFE08FC401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3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9AA-4669-8DAA-BDDFE08FC401}"/>
                </c:ext>
              </c:extLst>
            </c:dLbl>
            <c:dLbl>
              <c:idx val="1"/>
              <c:layout>
                <c:manualLayout>
                  <c:x val="-5.7954612867750464E-3"/>
                  <c:y val="3.328892625519893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104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9AA-4669-8DAA-BDDFE08FC401}"/>
                </c:ext>
              </c:extLst>
            </c:dLbl>
            <c:dLbl>
              <c:idx val="2"/>
              <c:layout>
                <c:manualLayout>
                  <c:x val="0.34772744903872921"/>
                  <c:y val="-0.1040275669005847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400" b="1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defRPr>
                    </a:pPr>
                    <a:r>
                      <a:rPr lang="en-US" dirty="0" smtClean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2 676</a:t>
                    </a:r>
                    <a:endParaRPr lang="en-US" dirty="0">
                      <a:solidFill>
                        <a:schemeClr val="accent6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 w="25243">
                  <a:noFill/>
                </a:ln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81138283356979"/>
                      <c:h val="0.2678094117230754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9AA-4669-8DAA-BDDFE08FC401}"/>
                </c:ext>
              </c:extLst>
            </c:dLbl>
            <c:spPr>
              <a:noFill/>
              <a:ln w="2524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accent6">
                        <a:lumMod val="50000"/>
                      </a:schemeClr>
                    </a:solidFill>
                    <a:latin typeface="+mn-lt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по 5 и более детей</c:v>
                </c:pt>
                <c:pt idx="1">
                  <c:v>по 3 - 4 ребенка</c:v>
                </c:pt>
                <c:pt idx="2">
                  <c:v>по 1-2 детей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150</c:v>
                </c:pt>
                <c:pt idx="1">
                  <c:v>500</c:v>
                </c:pt>
                <c:pt idx="2">
                  <c:v>2676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9AA-4669-8DAA-BDDFE08FC4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solidFill>
          <a:srgbClr val="86C157">
            <a:lumMod val="20000"/>
            <a:lumOff val="80000"/>
          </a:srgbClr>
        </a:solidFill>
        <a:ln w="25243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17068043118326562"/>
          <c:y val="0"/>
        </c:manualLayout>
      </c:layout>
      <c:overlay val="0"/>
      <c:txPr>
        <a:bodyPr/>
        <a:lstStyle/>
        <a:p>
          <a:pPr>
            <a:defRPr sz="1600">
              <a:solidFill>
                <a:schemeClr val="accent6">
                  <a:lumMod val="50000"/>
                </a:schemeClr>
              </a:solidFill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8115261743573183"/>
          <c:y val="0.26702275088129657"/>
          <c:w val="0.48685171774659203"/>
          <c:h val="0.7021531361896884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Приемные семьи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34F3-4966-8845-E70683787AB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34F3-4966-8845-E70683787ABC}"/>
              </c:ext>
            </c:extLst>
          </c:dPt>
          <c:dPt>
            <c:idx val="2"/>
            <c:bubble3D val="0"/>
            <c:spPr>
              <a:solidFill>
                <a:srgbClr val="4BACC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34F3-4966-8845-E70683787ABC}"/>
              </c:ext>
            </c:extLst>
          </c:dPt>
          <c:dLbls>
            <c:dLbl>
              <c:idx val="0"/>
              <c:layout>
                <c:manualLayout>
                  <c:x val="5.013051618285336E-4"/>
                  <c:y val="2.369814137351522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44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4F3-4966-8845-E70683787ABC}"/>
                </c:ext>
              </c:extLst>
            </c:dLbl>
            <c:dLbl>
              <c:idx val="1"/>
              <c:layout>
                <c:manualLayout>
                  <c:x val="1.0322988678089598E-2"/>
                  <c:y val="5.77925625246462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102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4F3-4966-8845-E70683787ABC}"/>
                </c:ext>
              </c:extLst>
            </c:dLbl>
            <c:dLbl>
              <c:idx val="2"/>
              <c:layout>
                <c:manualLayout>
                  <c:x val="0.23482110248691954"/>
                  <c:y val="-0.1983487723652026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880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4F3-4966-8845-E70683787A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accent6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по 5 и более детей</c:v>
                </c:pt>
                <c:pt idx="1">
                  <c:v>по 3 - 4 ребенка</c:v>
                </c:pt>
                <c:pt idx="2">
                  <c:v>по 1-2 детей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44</c:v>
                </c:pt>
                <c:pt idx="1">
                  <c:v>102</c:v>
                </c:pt>
                <c:pt idx="2" formatCode="#\ ##0\ _₽">
                  <c:v>880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4F3-4966-8845-E70683787ABC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solidFill>
          <a:srgbClr val="CE6633">
            <a:lumMod val="20000"/>
            <a:lumOff val="80000"/>
          </a:srgbClr>
        </a:solidFill>
        <a:ln w="25243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27174965370850368"/>
          <c:y val="1.8006667916613331E-2"/>
        </c:manualLayout>
      </c:layout>
      <c:overlay val="0"/>
      <c:txPr>
        <a:bodyPr/>
        <a:lstStyle/>
        <a:p>
          <a:pPr>
            <a:defRPr sz="1600">
              <a:solidFill>
                <a:schemeClr val="accent6">
                  <a:lumMod val="50000"/>
                </a:schemeClr>
              </a:solidFill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5512430959599547"/>
          <c:y val="0.24495325181768982"/>
          <c:w val="0.46344931807728768"/>
          <c:h val="0.7010830451462676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Усыновители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C3BA-4FB0-A779-A4C402624AD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C3BA-4FB0-A779-A4C402624ADD}"/>
              </c:ext>
            </c:extLst>
          </c:dPt>
          <c:dPt>
            <c:idx val="2"/>
            <c:bubble3D val="0"/>
            <c:spPr>
              <a:solidFill>
                <a:srgbClr val="4BACC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C3BA-4FB0-A779-A4C402624ADD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3BA-4FB0-A779-A4C402624ADD}"/>
                </c:ext>
              </c:extLst>
            </c:dLbl>
            <c:dLbl>
              <c:idx val="1"/>
              <c:layout>
                <c:manualLayout>
                  <c:x val="2.5252525252525255E-3"/>
                  <c:y val="3.947368421052631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18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3BA-4FB0-A779-A4C402624ADD}"/>
                </c:ext>
              </c:extLst>
            </c:dLbl>
            <c:dLbl>
              <c:idx val="2"/>
              <c:layout>
                <c:manualLayout>
                  <c:x val="0.15308196079430486"/>
                  <c:y val="-0.21319061987617041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2 186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3BA-4FB0-A779-A4C402624ADD}"/>
                </c:ext>
              </c:extLst>
            </c:dLbl>
            <c:spPr>
              <a:noFill/>
              <a:ln w="2524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по 5 и более детей</c:v>
                </c:pt>
                <c:pt idx="1">
                  <c:v>по 3 - 4 ребенка</c:v>
                </c:pt>
                <c:pt idx="2">
                  <c:v> по 1-2 детей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</c:v>
                </c:pt>
                <c:pt idx="1">
                  <c:v>90</c:v>
                </c:pt>
                <c:pt idx="2">
                  <c:v>2186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3BA-4FB0-A779-A4C402624A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solidFill>
          <a:srgbClr val="CE6633">
            <a:lumMod val="60000"/>
            <a:lumOff val="40000"/>
          </a:srgbClr>
        </a:solidFill>
        <a:ln w="25243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6930695510660329E-2"/>
          <c:y val="0.12950710664117696"/>
          <c:w val="0.81181530425190862"/>
          <c:h val="0.8704928933588230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rgbClr val="CE6633">
                <a:lumMod val="60000"/>
                <a:lumOff val="40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127000" h="1270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solidFill>
                      <a:schemeClr val="accent4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72</c:v>
                </c:pt>
                <c:pt idx="1">
                  <c:v>76</c:v>
                </c:pt>
                <c:pt idx="2">
                  <c:v>74</c:v>
                </c:pt>
                <c:pt idx="3">
                  <c:v>72</c:v>
                </c:pt>
                <c:pt idx="4">
                  <c:v>91</c:v>
                </c:pt>
                <c:pt idx="5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F6-4280-8738-414F2453059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9"/>
        <c:axId val="324304712"/>
        <c:axId val="324305104"/>
      </c:barChart>
      <c:catAx>
        <c:axId val="3243047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4305104"/>
        <c:crosses val="autoZero"/>
        <c:auto val="1"/>
        <c:lblAlgn val="ctr"/>
        <c:lblOffset val="100"/>
        <c:noMultiLvlLbl val="0"/>
      </c:catAx>
      <c:valAx>
        <c:axId val="3243051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243047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3114696783513645E-2"/>
          <c:y val="8.5855426266743487E-2"/>
          <c:w val="0.3795723222953295"/>
          <c:h val="0.7572993859208335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Соотношение мальчиков и девочек в региональном банке данных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27000" h="127000"/>
            </a:sp3d>
          </c:spPr>
          <c:dPt>
            <c:idx val="0"/>
            <c:bubble3D val="0"/>
            <c:spPr>
              <a:solidFill>
                <a:srgbClr val="CE663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1-0738-426C-AAF2-3FC6172449E5}"/>
              </c:ext>
            </c:extLst>
          </c:dPt>
          <c:dPt>
            <c:idx val="1"/>
            <c:bubble3D val="0"/>
            <c:spPr>
              <a:solidFill>
                <a:srgbClr val="86C157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3-0738-426C-AAF2-3FC6172449E5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>
                <a:solidFill>
                  <a:srgbClr val="FFFF00"/>
                </a:solidFill>
              </a:ln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5-0738-426C-AAF2-3FC6172449E5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7-0738-426C-AAF2-3FC6172449E5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4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738-426C-AAF2-3FC6172449E5}"/>
                </c:ext>
              </c:extLst>
            </c:dLbl>
            <c:dLbl>
              <c:idx val="2"/>
              <c:layout>
                <c:manualLayout>
                  <c:x val="-3.4802204048245459E-2"/>
                  <c:y val="-0.163816693748143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738-426C-AAF2-3FC6172449E5}"/>
                </c:ext>
              </c:extLst>
            </c:dLbl>
            <c:dLbl>
              <c:idx val="3"/>
              <c:layout>
                <c:manualLayout>
                  <c:x val="8.7005510120613389E-3"/>
                  <c:y val="-0.197543660108055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738-426C-AAF2-3FC6172449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>
                    <a:solidFill>
                      <a:schemeClr val="accent6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приемная семья</c:v>
                </c:pt>
                <c:pt idx="1">
                  <c:v>безвозмездная опека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37</c:v>
                </c:pt>
                <c:pt idx="1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738-426C-AAF2-3FC6172449E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28"/>
      </c:doughnutChart>
      <c:spPr>
        <a:noFill/>
        <a:ln w="11107">
          <a:noFill/>
        </a:ln>
      </c:spPr>
    </c:plotArea>
    <c:legend>
      <c:legendPos val="r"/>
      <c:layout>
        <c:manualLayout>
          <c:xMode val="edge"/>
          <c:yMode val="edge"/>
          <c:x val="0.46588070927987979"/>
          <c:y val="0.28417757608200395"/>
          <c:w val="0.53332094094746485"/>
          <c:h val="0.40266123656063102"/>
        </c:manualLayout>
      </c:layout>
      <c:overlay val="0"/>
      <c:txPr>
        <a:bodyPr/>
        <a:lstStyle/>
        <a:p>
          <a:pPr>
            <a:defRPr sz="1600">
              <a:solidFill>
                <a:schemeClr val="accent6">
                  <a:lumMod val="50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"/>
          <c:y val="0.11351120660398679"/>
          <c:w val="0.99239906859165028"/>
          <c:h val="0.6530833647395362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из них дети-сироты</c:v>
                </c:pt>
              </c:strCache>
            </c:strRef>
          </c:tx>
          <c:spPr>
            <a:solidFill>
              <a:srgbClr val="4F81BD">
                <a:lumMod val="20000"/>
                <a:lumOff val="80000"/>
              </a:srgbClr>
            </a:solidFill>
            <a:ln w="76200">
              <a:solidFill>
                <a:srgbClr val="4BACC6">
                  <a:lumMod val="75000"/>
                </a:srgbClr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soft" dir="t">
                <a:rot lat="0" lon="0" rev="0"/>
              </a:lightRig>
            </a:scene3d>
            <a:sp3d prstMaterial="matte">
              <a:bevelT w="63500" h="63500" prst="artDeco"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>
                    <a:solidFill>
                      <a:schemeClr val="accent6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225</c:v>
                </c:pt>
                <c:pt idx="1">
                  <c:v>260</c:v>
                </c:pt>
                <c:pt idx="2">
                  <c:v>260</c:v>
                </c:pt>
                <c:pt idx="3">
                  <c:v>225</c:v>
                </c:pt>
                <c:pt idx="4">
                  <c:v>217</c:v>
                </c:pt>
                <c:pt idx="5">
                  <c:v>246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A5-487A-8B40-3B434B9B4A3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rgbClr val="4BACC6">
                <a:lumMod val="75000"/>
              </a:srgbClr>
            </a:solidFill>
            <a:ln w="76200" cmpd="sng">
              <a:solidFill>
                <a:srgbClr val="4BACC6">
                  <a:lumMod val="75000"/>
                </a:srgbClr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soft" dir="t">
                <a:rot lat="0" lon="0" rev="0"/>
              </a:lightRig>
            </a:scene3d>
            <a:sp3d prstMaterial="dkEdge">
              <a:bevelT w="177800" h="31750"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-0.2666707962144295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8F6-4A66-BD85-FC56CABBA1C6}"/>
                </c:ext>
              </c:extLst>
            </c:dLbl>
            <c:dLbl>
              <c:idx val="1"/>
              <c:layout>
                <c:manualLayout>
                  <c:x val="1.5607901973527032E-3"/>
                  <c:y val="-0.2900044908831921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8F6-4A66-BD85-FC56CABBA1C6}"/>
                </c:ext>
              </c:extLst>
            </c:dLbl>
            <c:dLbl>
              <c:idx val="2"/>
              <c:layout>
                <c:manualLayout>
                  <c:x val="1.560790197352646E-3"/>
                  <c:y val="-0.2666707962144295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8F6-4A66-BD85-FC56CABBA1C6}"/>
                </c:ext>
              </c:extLst>
            </c:dLbl>
            <c:dLbl>
              <c:idx val="3"/>
              <c:layout>
                <c:manualLayout>
                  <c:x val="0"/>
                  <c:y val="-0.2500038714510277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8F6-4A66-BD85-FC56CABBA1C6}"/>
                </c:ext>
              </c:extLst>
            </c:dLbl>
            <c:dLbl>
              <c:idx val="4"/>
              <c:layout>
                <c:manualLayout>
                  <c:x val="-4.6823705920581099E-3"/>
                  <c:y val="-0.2366703316403062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8F6-4A66-BD85-FC56CABBA1C6}"/>
                </c:ext>
              </c:extLst>
            </c:dLbl>
            <c:dLbl>
              <c:idx val="5"/>
              <c:layout>
                <c:manualLayout>
                  <c:x val="-3.121580394705521E-3"/>
                  <c:y val="-0.223336791829584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419-4730-8244-8CA538586B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solidFill>
                      <a:schemeClr val="accent6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772</c:v>
                </c:pt>
                <c:pt idx="1">
                  <c:v>956</c:v>
                </c:pt>
                <c:pt idx="2">
                  <c:v>851</c:v>
                </c:pt>
                <c:pt idx="3">
                  <c:v>747</c:v>
                </c:pt>
                <c:pt idx="4">
                  <c:v>738</c:v>
                </c:pt>
                <c:pt idx="5">
                  <c:v>664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AA5-487A-8B40-3B434B9B4A3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43"/>
        <c:overlap val="100"/>
        <c:axId val="320436776"/>
        <c:axId val="320437168"/>
      </c:barChart>
      <c:catAx>
        <c:axId val="320436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20407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ru-RU" sz="14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0437168"/>
        <c:crosses val="autoZero"/>
        <c:auto val="1"/>
        <c:lblAlgn val="ctr"/>
        <c:lblOffset val="100"/>
        <c:noMultiLvlLbl val="0"/>
      </c:catAx>
      <c:valAx>
        <c:axId val="3204371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20436776"/>
        <c:crosses val="autoZero"/>
        <c:crossBetween val="between"/>
      </c:valAx>
      <c:spPr>
        <a:noFill/>
        <a:ln w="40815">
          <a:noFill/>
        </a:ln>
        <a:effectLst>
          <a:softEdge rad="0"/>
        </a:effectLst>
        <a:scene3d>
          <a:camera prst="orthographicFront"/>
          <a:lightRig rig="threePt" dir="t"/>
        </a:scene3d>
        <a:sp3d>
          <a:bevelT w="6350"/>
        </a:sp3d>
      </c:spPr>
    </c:plotArea>
    <c:legend>
      <c:legendPos val="r"/>
      <c:layout>
        <c:manualLayout>
          <c:xMode val="edge"/>
          <c:yMode val="edge"/>
          <c:x val="0.2206184740857573"/>
          <c:y val="0.87190405310738406"/>
          <c:w val="0.54914902442533708"/>
          <c:h val="0.12476256193993555"/>
        </c:manualLayout>
      </c:layout>
      <c:overlay val="0"/>
      <c:txPr>
        <a:bodyPr/>
        <a:lstStyle/>
        <a:p>
          <a:pPr>
            <a:defRPr sz="1400" b="1">
              <a:solidFill>
                <a:schemeClr val="accent6">
                  <a:lumMod val="50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6904469914047124"/>
          <c:y val="6.5138172552132709E-2"/>
          <c:w val="0.72039213715384709"/>
          <c:h val="0.89050976923966141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86C157">
                <a:lumMod val="75000"/>
              </a:srgbClr>
            </a:solidFill>
            <a:scene3d>
              <a:camera prst="orthographicFront"/>
              <a:lightRig rig="threePt" dir="t"/>
            </a:scene3d>
            <a:sp3d>
              <a:bevelT w="127000" h="1270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CE6633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1-0A9B-421E-8595-AEB1BD0E8722}"/>
              </c:ext>
            </c:extLst>
          </c:dPt>
          <c:dPt>
            <c:idx val="1"/>
            <c:invertIfNegative val="0"/>
            <c:bubble3D val="0"/>
            <c:spPr>
              <a:solidFill>
                <a:srgbClr val="86C157">
                  <a:lumMod val="75000"/>
                </a:srgb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3-0A9B-421E-8595-AEB1BD0E8722}"/>
              </c:ext>
            </c:extLst>
          </c:dPt>
          <c:dLbls>
            <c:spPr>
              <a:noFill/>
              <a:ln w="28006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800" b="1">
                    <a:solidFill>
                      <a:schemeClr val="accent6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ВСЕГО</c:v>
                </c:pt>
                <c:pt idx="1">
                  <c:v>от 11 до 17 лет</c:v>
                </c:pt>
                <c:pt idx="2">
                  <c:v>от 7 до 10 лет</c:v>
                </c:pt>
                <c:pt idx="3">
                  <c:v>от 0 до 7 лет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64</c:v>
                </c:pt>
                <c:pt idx="1">
                  <c:v>55</c:v>
                </c:pt>
                <c:pt idx="2">
                  <c:v>7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A9B-421E-8595-AEB1BD0E87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24306280"/>
        <c:axId val="324306672"/>
      </c:barChart>
      <c:catAx>
        <c:axId val="3243062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4003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4306672"/>
        <c:crosses val="autoZero"/>
        <c:auto val="1"/>
        <c:lblAlgn val="ctr"/>
        <c:lblOffset val="100"/>
        <c:noMultiLvlLbl val="0"/>
      </c:catAx>
      <c:valAx>
        <c:axId val="3243066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24306280"/>
        <c:crosses val="autoZero"/>
        <c:crossBetween val="between"/>
      </c:valAx>
      <c:spPr>
        <a:noFill/>
        <a:ln w="28006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1282405742380925E-5"/>
          <c:y val="3.116687555017511E-3"/>
          <c:w val="0.52784790708698326"/>
          <c:h val="0.83816882090310796"/>
        </c:manualLayout>
      </c:layout>
      <c:ofPieChart>
        <c:ofPieType val="pie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2</c:v>
                </c:pt>
              </c:strCache>
            </c:strRef>
          </c:tx>
          <c:spPr>
            <a:scene3d>
              <a:camera prst="orthographicFront"/>
              <a:lightRig rig="balanced" dir="t">
                <a:rot lat="0" lon="0" rev="1200000"/>
              </a:lightRig>
            </a:scene3d>
            <a:sp3d>
              <a:bevelT w="127000" h="127000"/>
            </a:sp3d>
          </c:spPr>
          <c:dPt>
            <c:idx val="0"/>
            <c:bubble3D val="0"/>
            <c:spPr>
              <a:solidFill>
                <a:srgbClr val="CE6633">
                  <a:lumMod val="40000"/>
                  <a:lumOff val="60000"/>
                </a:srgb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balanced" dir="t">
                  <a:rot lat="0" lon="0" rev="1200000"/>
                </a:lightRig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1-C077-4539-B6B5-B5327CF6D00F}"/>
              </c:ext>
            </c:extLst>
          </c:dPt>
          <c:dPt>
            <c:idx val="1"/>
            <c:bubble3D val="0"/>
            <c:spPr>
              <a:solidFill>
                <a:srgbClr val="86C157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balanced" dir="t">
                  <a:rot lat="0" lon="0" rev="1200000"/>
                </a:lightRig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3-C077-4539-B6B5-B5327CF6D00F}"/>
              </c:ext>
            </c:extLst>
          </c:dPt>
          <c:dPt>
            <c:idx val="2"/>
            <c:bubble3D val="0"/>
            <c:spPr>
              <a:solidFill>
                <a:srgbClr val="A35DD1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balanced" dir="t">
                  <a:rot lat="0" lon="0" rev="1200000"/>
                </a:lightRig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5-C077-4539-B6B5-B5327CF6D00F}"/>
              </c:ext>
            </c:extLst>
          </c:dPt>
          <c:dPt>
            <c:idx val="3"/>
            <c:bubble3D val="0"/>
            <c:spPr>
              <a:solidFill>
                <a:sysClr val="window" lastClr="FFFFFF">
                  <a:lumMod val="75000"/>
                </a:sys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balanced" dir="t">
                  <a:rot lat="0" lon="0" rev="1200000"/>
                </a:lightRig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7-C077-4539-B6B5-B5327CF6D00F}"/>
              </c:ext>
            </c:extLst>
          </c:dPt>
          <c:dPt>
            <c:idx val="4"/>
            <c:bubble3D val="0"/>
            <c:spPr>
              <a:solidFill>
                <a:srgbClr val="2FA3EE">
                  <a:lumMod val="60000"/>
                  <a:lumOff val="40000"/>
                </a:srgbClr>
              </a:solidFill>
              <a:scene3d>
                <a:camera prst="orthographicFront"/>
                <a:lightRig rig="balanced" dir="t">
                  <a:rot lat="0" lon="0" rev="1200000"/>
                </a:lightRig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9-C077-4539-B6B5-B5327CF6D00F}"/>
              </c:ext>
            </c:extLst>
          </c:dPt>
          <c:dLbls>
            <c:dLbl>
              <c:idx val="0"/>
              <c:layout>
                <c:manualLayout>
                  <c:x val="6.2389143457982466E-2"/>
                  <c:y val="-2.5575734403248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077-4539-B6B5-B5327CF6D00F}"/>
                </c:ext>
              </c:extLst>
            </c:dLbl>
            <c:dLbl>
              <c:idx val="1"/>
              <c:layout>
                <c:manualLayout>
                  <c:x val="-1.0867146816862046E-2"/>
                  <c:y val="3.91770079750390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077-4539-B6B5-B5327CF6D00F}"/>
                </c:ext>
              </c:extLst>
            </c:dLbl>
            <c:dLbl>
              <c:idx val="2"/>
              <c:layout>
                <c:manualLayout>
                  <c:x val="2.475627380576933E-3"/>
                  <c:y val="-4.3633625770248013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077-4539-B6B5-B5327CF6D00F}"/>
                </c:ext>
              </c:extLst>
            </c:dLbl>
            <c:dLbl>
              <c:idx val="3"/>
              <c:layout>
                <c:manualLayout>
                  <c:x val="6.7801056737062659E-2"/>
                  <c:y val="-0.1091991609975265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2400" b="1">
                      <a:solidFill>
                        <a:schemeClr val="accent6">
                          <a:lumMod val="50000"/>
                        </a:schemeClr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0663428390688204E-2"/>
                      <c:h val="0.1037702348485424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C077-4539-B6B5-B5327CF6D0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>
                    <a:solidFill>
                      <a:schemeClr val="accent6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по инициативе приемных родителей  50</c:v>
                </c:pt>
                <c:pt idx="1">
                  <c:v>по заболеванию ребенка   5</c:v>
                </c:pt>
                <c:pt idx="2">
                  <c:v>по заявлению ребенка 1</c:v>
                </c:pt>
                <c:pt idx="3">
                  <c:v>отстранение (за ненадлежащее исполнение обязанностей по воспитанию детей) 5</c:v>
                </c:pt>
                <c:pt idx="4">
                  <c:v>отстранение (по причине жестокого обращения с детьми) 3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50</c:v>
                </c:pt>
                <c:pt idx="1">
                  <c:v>5</c:v>
                </c:pt>
                <c:pt idx="2">
                  <c:v>1</c:v>
                </c:pt>
                <c:pt idx="3">
                  <c:v>5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077-4539-B6B5-B5327CF6D00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00"/>
        <c:secondPieSize val="75"/>
        <c:serLines/>
      </c:ofPieChart>
      <c:spPr>
        <a:noFill/>
        <a:ln w="28006">
          <a:noFill/>
        </a:ln>
      </c:spPr>
    </c:plotArea>
    <c:legend>
      <c:legendPos val="t"/>
      <c:legendEntry>
        <c:idx val="0"/>
        <c:txPr>
          <a:bodyPr anchor="b" anchorCtr="1"/>
          <a:lstStyle/>
          <a:p>
            <a:pPr>
              <a:spcAft>
                <a:spcPts val="3000"/>
              </a:spcAft>
              <a:defRPr sz="1400">
                <a:solidFill>
                  <a:schemeClr val="accent6">
                    <a:lumMod val="50000"/>
                  </a:schemeClr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0.53544971858004742"/>
          <c:y val="2.890911763630416E-2"/>
          <c:w val="0.45228244623840375"/>
          <c:h val="0.9710908823636959"/>
        </c:manualLayout>
      </c:layout>
      <c:overlay val="0"/>
      <c:txPr>
        <a:bodyPr anchor="b" anchorCtr="1"/>
        <a:lstStyle/>
        <a:p>
          <a:pPr>
            <a:defRPr sz="1400">
              <a:solidFill>
                <a:schemeClr val="accent6">
                  <a:lumMod val="50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>
      <a:glow>
        <a:srgbClr val="4F81BD">
          <a:alpha val="40000"/>
        </a:srgbClr>
      </a:glow>
      <a:softEdge rad="38100"/>
    </a:effectLst>
    <a:scene3d>
      <a:camera prst="orthographicFront"/>
      <a:lightRig rig="threePt" dir="t"/>
    </a:scene3d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058480920993717"/>
          <c:y val="0.25580548681140225"/>
          <c:w val="0.59097018775804766"/>
          <c:h val="0.5685223520447041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продолжается подбор ребенка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27000" h="127000"/>
            </a:sp3d>
          </c:spPr>
          <c:dPt>
            <c:idx val="0"/>
            <c:bubble3D val="0"/>
            <c:spPr>
              <a:solidFill>
                <a:sysClr val="window" lastClr="FFFFFF">
                  <a:lumMod val="65000"/>
                </a:sys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1-49AB-4260-A86F-3DA7E0CFA94F}"/>
              </c:ext>
            </c:extLst>
          </c:dPt>
          <c:dPt>
            <c:idx val="1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3-49AB-4260-A86F-3DA7E0CFA94F}"/>
              </c:ext>
            </c:extLst>
          </c:dPt>
          <c:dPt>
            <c:idx val="2"/>
            <c:bubble3D val="0"/>
            <c:spPr>
              <a:solidFill>
                <a:srgbClr val="70AD47">
                  <a:lumMod val="60000"/>
                  <a:lumOff val="40000"/>
                </a:srgbClr>
              </a:solidFill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5-20CB-4FA7-9417-DC26319EA1D6}"/>
              </c:ext>
            </c:extLst>
          </c:dPt>
          <c:dLbls>
            <c:dLbl>
              <c:idx val="2"/>
              <c:layout>
                <c:manualLayout>
                  <c:x val="-2.4722311983897405E-2"/>
                  <c:y val="-5.50434796814212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0CB-4FA7-9417-DC26319EA1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chemeClr val="accent6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опекуны</c:v>
                </c:pt>
                <c:pt idx="1">
                  <c:v>усыновители</c:v>
                </c:pt>
                <c:pt idx="2">
                  <c:v>приемные родители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380</c:v>
                </c:pt>
                <c:pt idx="1">
                  <c:v>1192</c:v>
                </c:pt>
                <c:pt idx="2">
                  <c:v>194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9AB-4260-A86F-3DA7E0CFA9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11"/>
      </c:doughnutChart>
      <c:spPr>
        <a:noFill/>
        <a:ln w="11107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980716598529452"/>
          <c:y val="0.20340776504136823"/>
          <c:w val="0.59097018775804766"/>
          <c:h val="0.5685223520447041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продолжается подбор ребенка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27000" h="127000"/>
            </a:sp3d>
          </c:spPr>
          <c:dPt>
            <c:idx val="0"/>
            <c:bubble3D val="0"/>
            <c:explosion val="5"/>
            <c:spPr>
              <a:solidFill>
                <a:sysClr val="window" lastClr="FFFFFF">
                  <a:lumMod val="65000"/>
                </a:sys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1-49AB-4260-A86F-3DA7E0CFA94F}"/>
              </c:ext>
            </c:extLst>
          </c:dPt>
          <c:dPt>
            <c:idx val="1"/>
            <c:bubble3D val="0"/>
            <c:explosion val="3"/>
            <c:spPr>
              <a:solidFill>
                <a:srgbClr val="ED7D31">
                  <a:lumMod val="60000"/>
                  <a:lumOff val="40000"/>
                </a:srgb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3-49AB-4260-A86F-3DA7E0CFA94F}"/>
              </c:ext>
            </c:extLst>
          </c:dPt>
          <c:dPt>
            <c:idx val="2"/>
            <c:bubble3D val="0"/>
            <c:spPr>
              <a:solidFill>
                <a:srgbClr val="70AD47">
                  <a:lumMod val="60000"/>
                  <a:lumOff val="40000"/>
                </a:srgbClr>
              </a:solidFill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5-4BCA-4588-8CE0-E0A69251A4B2}"/>
              </c:ext>
            </c:extLst>
          </c:dPt>
          <c:dLbls>
            <c:dLbl>
              <c:idx val="0"/>
              <c:layout>
                <c:manualLayout>
                  <c:x val="2.6403039871054648E-2"/>
                  <c:y val="2.2733190484779359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3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9AB-4260-A86F-3DA7E0CFA9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chemeClr val="accent6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опекуны</c:v>
                </c:pt>
                <c:pt idx="1">
                  <c:v>усыновители</c:v>
                </c:pt>
                <c:pt idx="2">
                  <c:v>приемные родители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30</c:v>
                </c:pt>
                <c:pt idx="1">
                  <c:v>758</c:v>
                </c:pt>
                <c:pt idx="2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9AB-4260-A86F-3DA7E0CFA94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1107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075241566857606"/>
          <c:y val="0.32050992743240719"/>
          <c:w val="0.67120708210380153"/>
          <c:h val="0.645352074188436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продолжается подбор ребенка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pattFill prst="dkDnDiag">
                <a:fgClr>
                  <a:schemeClr val="bg1"/>
                </a:fgClr>
                <a:bgClr>
                  <a:schemeClr val="accent5">
                    <a:lumMod val="40000"/>
                    <a:lumOff val="60000"/>
                  </a:schemeClr>
                </a:bgClr>
              </a:pattFill>
              <a:ln>
                <a:noFill/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49AB-4260-A86F-3DA7E0CFA94F}"/>
              </c:ext>
            </c:extLst>
          </c:dPt>
          <c:dPt>
            <c:idx val="1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49AB-4260-A86F-3DA7E0CFA94F}"/>
              </c:ext>
            </c:extLst>
          </c:dPt>
          <c:dPt>
            <c:idx val="2"/>
            <c:bubble3D val="0"/>
            <c:spPr>
              <a:solidFill>
                <a:srgbClr val="FAC090"/>
              </a:solidFill>
              <a:ln>
                <a:noFill/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E2FA-4154-8E68-4E71AD1223CA}"/>
              </c:ext>
            </c:extLst>
          </c:dPt>
          <c:dPt>
            <c:idx val="3"/>
            <c:bubble3D val="0"/>
            <c:spPr>
              <a:pattFill prst="dkDnDiag">
                <a:fgClr>
                  <a:srgbClr val="FAC090"/>
                </a:fgClr>
                <a:bgClr>
                  <a:schemeClr val="bg1"/>
                </a:bgClr>
              </a:patt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E2FA-4154-8E68-4E71AD1223CA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9-E2FA-4154-8E68-4E71AD1223CA}"/>
              </c:ext>
            </c:extLst>
          </c:dPt>
          <c:dPt>
            <c:idx val="5"/>
            <c:bubble3D val="0"/>
            <c:spPr>
              <a:pattFill prst="dkDnDiag">
                <a:fgClr>
                  <a:schemeClr val="accent3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A-7D8B-4C8F-B3BB-3722AEA79645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1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49AB-4260-A86F-3DA7E0CFA94F}"/>
                </c:ext>
              </c:extLst>
            </c:dLbl>
            <c:dLbl>
              <c:idx val="1"/>
              <c:layout>
                <c:manualLayout>
                  <c:x val="-0.28325661792380502"/>
                  <c:y val="-4.870515865609563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434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68583854914479"/>
                      <c:h val="0.2718559605654400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9AB-4260-A86F-3DA7E0CFA9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усыновители в связи с принятием ребенка</c:v>
                </c:pt>
                <c:pt idx="1">
                  <c:v>всего усыновители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126</c:v>
                </c:pt>
                <c:pt idx="1">
                  <c:v>308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9AB-4260-A86F-3DA7E0CFA9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21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075241566857606"/>
          <c:y val="0.32050992743240719"/>
          <c:w val="0.67120708210380153"/>
          <c:h val="0.645352074188436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продолжается подбор ребенка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pattFill prst="dkDnDiag">
                <a:fgClr>
                  <a:schemeClr val="bg1"/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noFill/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7296-4F6D-B549-E2B9C9C28DF8}"/>
              </c:ext>
            </c:extLst>
          </c:dPt>
          <c:dPt>
            <c:idx val="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7296-4F6D-B549-E2B9C9C28DF8}"/>
              </c:ext>
            </c:extLst>
          </c:dPt>
          <c:dPt>
            <c:idx val="2"/>
            <c:bubble3D val="0"/>
            <c:spPr>
              <a:solidFill>
                <a:srgbClr val="FAC090"/>
              </a:solidFill>
              <a:ln>
                <a:noFill/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7296-4F6D-B549-E2B9C9C28DF8}"/>
              </c:ext>
            </c:extLst>
          </c:dPt>
          <c:dPt>
            <c:idx val="3"/>
            <c:bubble3D val="0"/>
            <c:spPr>
              <a:pattFill prst="dkDnDiag">
                <a:fgClr>
                  <a:srgbClr val="FAC090"/>
                </a:fgClr>
                <a:bgClr>
                  <a:schemeClr val="bg1"/>
                </a:bgClr>
              </a:patt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7296-4F6D-B549-E2B9C9C28DF8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9-7296-4F6D-B549-E2B9C9C28DF8}"/>
              </c:ext>
            </c:extLst>
          </c:dPt>
          <c:dPt>
            <c:idx val="5"/>
            <c:bubble3D val="0"/>
            <c:spPr>
              <a:pattFill prst="dkDnDiag">
                <a:fgClr>
                  <a:schemeClr val="accent3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B-7296-4F6D-B549-E2B9C9C28DF8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1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7296-4F6D-B549-E2B9C9C28DF8}"/>
                </c:ext>
              </c:extLst>
            </c:dLbl>
            <c:dLbl>
              <c:idx val="1"/>
              <c:layout>
                <c:manualLayout>
                  <c:x val="0.47849951907662713"/>
                  <c:y val="-0.3571708438903789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524234356051"/>
                      <c:h val="0.307167200591109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296-4F6D-B549-E2B9C9C28D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приемные, в связи с принятием ребенка</c:v>
                </c:pt>
                <c:pt idx="1">
                  <c:v>всего приемные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48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296-4F6D-B549-E2B9C9C28DF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21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644074884648089"/>
          <c:y val="0.24745224721255646"/>
          <c:w val="0.67120708210380153"/>
          <c:h val="0.645352074188436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продолжается подбор ребенка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pattFill prst="dkDnDiag">
                <a:fgClr>
                  <a:schemeClr val="bg1"/>
                </a:fgClr>
                <a:bgClr>
                  <a:schemeClr val="bg1">
                    <a:lumMod val="75000"/>
                  </a:schemeClr>
                </a:bgClr>
              </a:pattFill>
              <a:ln>
                <a:noFill/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4670-4FF1-9F11-F316144278BA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4670-4FF1-9F11-F316144278BA}"/>
              </c:ext>
            </c:extLst>
          </c:dPt>
          <c:dPt>
            <c:idx val="2"/>
            <c:bubble3D val="0"/>
            <c:spPr>
              <a:solidFill>
                <a:srgbClr val="FAC090"/>
              </a:solidFill>
              <a:ln>
                <a:noFill/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4670-4FF1-9F11-F316144278BA}"/>
              </c:ext>
            </c:extLst>
          </c:dPt>
          <c:dPt>
            <c:idx val="3"/>
            <c:bubble3D val="0"/>
            <c:spPr>
              <a:pattFill prst="dkDnDiag">
                <a:fgClr>
                  <a:srgbClr val="FAC090"/>
                </a:fgClr>
                <a:bgClr>
                  <a:schemeClr val="bg1"/>
                </a:bgClr>
              </a:patt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4670-4FF1-9F11-F316144278BA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9-4670-4FF1-9F11-F316144278BA}"/>
              </c:ext>
            </c:extLst>
          </c:dPt>
          <c:dPt>
            <c:idx val="5"/>
            <c:bubble3D val="0"/>
            <c:spPr>
              <a:pattFill prst="dkDnDiag">
                <a:fgClr>
                  <a:schemeClr val="accent3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outerShdw blurRad="63500" dist="25400" dir="5400000" algn="ctr" rotWithShape="0">
                  <a:srgbClr val="000000">
                    <a:alpha val="69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B-4670-4FF1-9F11-F316144278BA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1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4670-4FF1-9F11-F316144278BA}"/>
                </c:ext>
              </c:extLst>
            </c:dLbl>
            <c:dLbl>
              <c:idx val="1"/>
              <c:layout>
                <c:manualLayout>
                  <c:x val="-0.33990827606395585"/>
                  <c:y val="7.305773798414330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377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1026527454452"/>
                      <c:h val="0.2718559605654400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670-4FF1-9F11-F316144278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опекуны, в связи с принятием ребенка</c:v>
                </c:pt>
                <c:pt idx="1">
                  <c:v>всего опекуны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368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670-4FF1-9F11-F316144278B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21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08264007503179"/>
          <c:y val="0.13050700242507271"/>
          <c:w val="0.5164405851924313"/>
          <c:h val="0.6872522027920965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71450"/>
            </a:sp3d>
          </c:spPr>
          <c:dPt>
            <c:idx val="0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50800" dist="25400" dir="5400000" rotWithShape="0">
                  <a:srgbClr val="000000">
                    <a:alpha val="2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171450"/>
              </a:sp3d>
            </c:spPr>
            <c:extLst>
              <c:ext xmlns:c16="http://schemas.microsoft.com/office/drawing/2014/chart" uri="{C3380CC4-5D6E-409C-BE32-E72D297353CC}">
                <c16:uniqueId val="{00000001-E15B-43E8-A6DB-0C1A5E432B14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25400" dir="5400000" rotWithShape="0">
                  <a:srgbClr val="000000">
                    <a:alpha val="2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171450"/>
              </a:sp3d>
            </c:spPr>
            <c:extLst>
              <c:ext xmlns:c16="http://schemas.microsoft.com/office/drawing/2014/chart" uri="{C3380CC4-5D6E-409C-BE32-E72D297353CC}">
                <c16:uniqueId val="{00000003-E15B-43E8-A6DB-0C1A5E432B14}"/>
              </c:ext>
            </c:extLst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25400" dir="5400000" rotWithShape="0">
                  <a:srgbClr val="000000">
                    <a:alpha val="2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171450"/>
              </a:sp3d>
            </c:spPr>
            <c:extLst>
              <c:ext xmlns:c16="http://schemas.microsoft.com/office/drawing/2014/chart" uri="{C3380CC4-5D6E-409C-BE32-E72D297353CC}">
                <c16:uniqueId val="{00000005-E15B-43E8-A6DB-0C1A5E432B14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0800" dist="25400" dir="5400000" rotWithShape="0">
                  <a:srgbClr val="000000">
                    <a:alpha val="2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171450"/>
              </a:sp3d>
            </c:spPr>
            <c:extLst>
              <c:ext xmlns:c16="http://schemas.microsoft.com/office/drawing/2014/chart" uri="{C3380CC4-5D6E-409C-BE32-E72D297353CC}">
                <c16:uniqueId val="{00000007-E15B-43E8-A6DB-0C1A5E432B14}"/>
              </c:ext>
            </c:extLst>
          </c:dPt>
          <c:dPt>
            <c:idx val="4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25400" dir="5400000" rotWithShape="0">
                  <a:srgbClr val="000000">
                    <a:alpha val="2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171450"/>
              </a:sp3d>
            </c:spPr>
            <c:extLst>
              <c:ext xmlns:c16="http://schemas.microsoft.com/office/drawing/2014/chart" uri="{C3380CC4-5D6E-409C-BE32-E72D297353CC}">
                <c16:uniqueId val="{00000009-E15B-43E8-A6DB-0C1A5E432B14}"/>
              </c:ext>
            </c:extLst>
          </c:dPt>
          <c:dLbls>
            <c:dLbl>
              <c:idx val="0"/>
              <c:layout>
                <c:manualLayout>
                  <c:x val="1.8981544533128735E-2"/>
                  <c:y val="-0.18299346891913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15B-43E8-A6DB-0C1A5E432B14}"/>
                </c:ext>
              </c:extLst>
            </c:dLbl>
            <c:dLbl>
              <c:idx val="1"/>
              <c:layout>
                <c:manualLayout>
                  <c:x val="3.5810434332448184E-4"/>
                  <c:y val="1.3014057862563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15B-43E8-A6DB-0C1A5E432B14}"/>
                </c:ext>
              </c:extLst>
            </c:dLbl>
            <c:dLbl>
              <c:idx val="2"/>
              <c:layout>
                <c:manualLayout>
                  <c:x val="1.8919100088261008E-3"/>
                  <c:y val="-6.59145611614824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15B-43E8-A6DB-0C1A5E432B14}"/>
                </c:ext>
              </c:extLst>
            </c:dLbl>
            <c:dLbl>
              <c:idx val="3"/>
              <c:layout>
                <c:manualLayout>
                  <c:x val="1.0950607003648076E-2"/>
                  <c:y val="1.53014455455701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15B-43E8-A6DB-0C1A5E432B14}"/>
                </c:ext>
              </c:extLst>
            </c:dLbl>
            <c:dLbl>
              <c:idx val="4"/>
              <c:layout>
                <c:manualLayout>
                  <c:x val="2.8829525882159274E-2"/>
                  <c:y val="6.4693557543139463E-2"/>
                </c:manualLayout>
              </c:layout>
              <c:tx>
                <c:rich>
                  <a:bodyPr/>
                  <a:lstStyle/>
                  <a:p>
                    <a:fld id="{9F42AB0F-0575-4470-A8E7-150677D5B3A8}" type="VALUE">
                      <a:rPr lang="en-US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E15B-43E8-A6DB-0C1A5E432B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бездетность</c:v>
                </c:pt>
                <c:pt idx="1">
                  <c:v>другая причина</c:v>
                </c:pt>
                <c:pt idx="2">
                  <c:v>ребенок другого пола</c:v>
                </c:pt>
                <c:pt idx="3">
                  <c:v>стремление иметь больше детей в семье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0.68</c:v>
                </c:pt>
                <c:pt idx="1">
                  <c:v>0.04</c:v>
                </c:pt>
                <c:pt idx="2">
                  <c:v>0.09</c:v>
                </c:pt>
                <c:pt idx="3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15B-43E8-A6DB-0C1A5E432B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6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295398258471439"/>
          <c:y val="0.18125731221639277"/>
          <c:w val="0.32851865773987143"/>
          <c:h val="0.656186978726558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3863531514598405"/>
          <c:y val="3.9593106434885922E-2"/>
        </c:manualLayout>
      </c:layout>
      <c:overlay val="0"/>
      <c:txPr>
        <a:bodyPr/>
        <a:lstStyle/>
        <a:p>
          <a:pPr>
            <a:defRPr>
              <a:solidFill>
                <a:schemeClr val="accent4">
                  <a:lumMod val="50000"/>
                </a:schemeClr>
              </a:solidFill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673405383786755"/>
          <c:y val="0.10364522989509102"/>
          <c:w val="0.38715567489900565"/>
          <c:h val="0.6666759248972336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Усыновители</c:v>
                </c:pt>
              </c:strCache>
            </c:strRef>
          </c:tx>
          <c:explosion val="10"/>
          <c:dPt>
            <c:idx val="0"/>
            <c:bubble3D val="0"/>
            <c:explosion val="0"/>
            <c:spPr>
              <a:solidFill>
                <a:srgbClr val="CE6633">
                  <a:lumMod val="60000"/>
                  <a:lumOff val="40000"/>
                </a:srgb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DB98-4474-8A48-F1DAEF75E9EB}"/>
              </c:ext>
            </c:extLst>
          </c:dPt>
          <c:dPt>
            <c:idx val="1"/>
            <c:bubble3D val="0"/>
            <c:explosion val="0"/>
            <c:spPr>
              <a:solidFill>
                <a:srgbClr val="CE663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DB98-4474-8A48-F1DAEF75E9EB}"/>
              </c:ext>
            </c:extLst>
          </c:dPt>
          <c:dLbls>
            <c:dLbl>
              <c:idx val="0"/>
              <c:layout>
                <c:manualLayout>
                  <c:x val="-9.1609301437580185E-2"/>
                  <c:y val="-4.52547234704418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B98-4474-8A48-F1DAEF75E9EB}"/>
                </c:ext>
              </c:extLst>
            </c:dLbl>
            <c:dLbl>
              <c:idx val="1"/>
              <c:layout>
                <c:manualLayout>
                  <c:x val="8.8062793015281027E-2"/>
                  <c:y val="1.67765047382442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B98-4474-8A48-F1DAEF75E9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>
                    <a:solidFill>
                      <a:schemeClr val="accent4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Семейные </c:v>
                </c:pt>
                <c:pt idx="1">
                  <c:v>Одинокие 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0.7</c:v>
                </c:pt>
                <c:pt idx="1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B98-4474-8A48-F1DAEF75E9E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150"/>
        <c:holeSize val="50"/>
      </c:doughnutChart>
    </c:plotArea>
    <c:legend>
      <c:legendPos val="r"/>
      <c:layout>
        <c:manualLayout>
          <c:xMode val="edge"/>
          <c:yMode val="edge"/>
          <c:x val="0.68131615041382643"/>
          <c:y val="0.73656938990306231"/>
          <c:w val="0.29418924904931776"/>
          <c:h val="0.23556791270355251"/>
        </c:manualLayout>
      </c:layout>
      <c:overlay val="0"/>
      <c:txPr>
        <a:bodyPr/>
        <a:lstStyle/>
        <a:p>
          <a:pPr>
            <a:defRPr sz="1400" b="1">
              <a:solidFill>
                <a:schemeClr val="accent4">
                  <a:lumMod val="50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txPr>
        <a:bodyPr/>
        <a:lstStyle/>
        <a:p>
          <a:pPr>
            <a:defRPr>
              <a:solidFill>
                <a:schemeClr val="accent4">
                  <a:lumMod val="50000"/>
                </a:schemeClr>
              </a:solidFill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7075397922575717"/>
          <c:y val="0.10283887731553341"/>
          <c:w val="0.5779338627927838"/>
          <c:h val="0.7540356297894207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Приемные родители</c:v>
                </c:pt>
              </c:strCache>
            </c:strRef>
          </c:tx>
          <c:spPr>
            <a:solidFill>
              <a:srgbClr val="CE6633"/>
            </a:solidFill>
          </c:spPr>
          <c:explosion val="10"/>
          <c:dPt>
            <c:idx val="0"/>
            <c:bubble3D val="0"/>
            <c:explosion val="0"/>
            <c:spPr>
              <a:solidFill>
                <a:srgbClr val="CE6633">
                  <a:lumMod val="60000"/>
                  <a:lumOff val="40000"/>
                </a:srgb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BA8C-4330-8193-4137CAF37D8A}"/>
              </c:ext>
            </c:extLst>
          </c:dPt>
          <c:dPt>
            <c:idx val="1"/>
            <c:bubble3D val="0"/>
            <c:explosion val="0"/>
            <c:spPr>
              <a:solidFill>
                <a:srgbClr val="CE663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BA8C-4330-8193-4137CAF37D8A}"/>
              </c:ext>
            </c:extLst>
          </c:dPt>
          <c:dLbls>
            <c:dLbl>
              <c:idx val="0"/>
              <c:layout>
                <c:manualLayout>
                  <c:x val="-0.20725537981155726"/>
                  <c:y val="-0.1337140871880973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A8C-4330-8193-4137CAF37D8A}"/>
                </c:ext>
              </c:extLst>
            </c:dLbl>
            <c:dLbl>
              <c:idx val="1"/>
              <c:layout>
                <c:manualLayout>
                  <c:x val="0.17297154729192021"/>
                  <c:y val="2.6261315945558905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A8C-4330-8193-4137CAF37D8A}"/>
                </c:ext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spc="0" baseline="0">
                    <a:solidFill>
                      <a:schemeClr val="accent4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Семейные </c:v>
                </c:pt>
                <c:pt idx="1">
                  <c:v>Одинокие 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0.47</c:v>
                </c:pt>
                <c:pt idx="1">
                  <c:v>0.53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8C-4330-8193-4137CAF37D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50"/>
        <c:holeSize val="50"/>
      </c:doughnutChart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4556676125599837E-3"/>
          <c:y val="1.744672336065153E-2"/>
          <c:w val="0.99254433238744"/>
          <c:h val="0.955145168436017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Причины выявления детей на 01.01.2026 г.</c:v>
                </c:pt>
              </c:strCache>
            </c:strRef>
          </c:tx>
          <c:spPr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h="381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h="38100"/>
              </a:sp3d>
            </c:spPr>
            <c:extLst>
              <c:ext xmlns:c16="http://schemas.microsoft.com/office/drawing/2014/chart" uri="{C3380CC4-5D6E-409C-BE32-E72D297353CC}">
                <c16:uniqueId val="{00000001-87A7-4C70-8EB7-DA449387468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h="38100"/>
              </a:sp3d>
            </c:spPr>
            <c:extLst>
              <c:ext xmlns:c16="http://schemas.microsoft.com/office/drawing/2014/chart" uri="{C3380CC4-5D6E-409C-BE32-E72D297353CC}">
                <c16:uniqueId val="{00000003-87A7-4C70-8EB7-DA449387468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h="38100"/>
              </a:sp3d>
            </c:spPr>
            <c:extLst>
              <c:ext xmlns:c16="http://schemas.microsoft.com/office/drawing/2014/chart" uri="{C3380CC4-5D6E-409C-BE32-E72D297353CC}">
                <c16:uniqueId val="{00000005-87A7-4C70-8EB7-DA449387468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h="38100"/>
              </a:sp3d>
            </c:spPr>
            <c:extLst>
              <c:ext xmlns:c16="http://schemas.microsoft.com/office/drawing/2014/chart" uri="{C3380CC4-5D6E-409C-BE32-E72D297353CC}">
                <c16:uniqueId val="{00000007-87A7-4C70-8EB7-DA449387468E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h="38100"/>
              </a:sp3d>
            </c:spPr>
            <c:extLst>
              <c:ext xmlns:c16="http://schemas.microsoft.com/office/drawing/2014/chart" uri="{C3380CC4-5D6E-409C-BE32-E72D297353CC}">
                <c16:uniqueId val="{00000009-87A7-4C70-8EB7-DA449387468E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h="38100"/>
              </a:sp3d>
            </c:spPr>
            <c:extLst>
              <c:ext xmlns:c16="http://schemas.microsoft.com/office/drawing/2014/chart" uri="{C3380CC4-5D6E-409C-BE32-E72D297353CC}">
                <c16:uniqueId val="{0000000B-87A7-4C70-8EB7-DA449387468E}"/>
              </c:ext>
            </c:extLst>
          </c:dPt>
          <c:dPt>
            <c:idx val="6"/>
            <c:invertIfNegative val="0"/>
            <c:bubble3D val="0"/>
            <c:spPr>
              <a:solidFill>
                <a:srgbClr val="4BACC6">
                  <a:lumMod val="75000"/>
                </a:srgbClr>
              </a:solidFill>
              <a:ln>
                <a:solidFill>
                  <a:srgbClr val="4BACC6">
                    <a:lumMod val="75000"/>
                  </a:srgbClr>
                </a:solidFill>
              </a:ln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h="38100"/>
              </a:sp3d>
            </c:spPr>
            <c:extLst>
              <c:ext xmlns:c16="http://schemas.microsoft.com/office/drawing/2014/chart" uri="{C3380CC4-5D6E-409C-BE32-E72D297353CC}">
                <c16:uniqueId val="{0000000D-87A7-4C70-8EB7-DA449387468E}"/>
              </c:ext>
            </c:extLst>
          </c:dPt>
          <c:dPt>
            <c:idx val="7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h="38100"/>
              </a:sp3d>
            </c:spPr>
            <c:extLst>
              <c:ext xmlns:c16="http://schemas.microsoft.com/office/drawing/2014/chart" uri="{C3380CC4-5D6E-409C-BE32-E72D297353CC}">
                <c16:uniqueId val="{0000000F-87A7-4C70-8EB7-DA449387468E}"/>
              </c:ext>
            </c:extLst>
          </c:dPt>
          <c:dPt>
            <c:idx val="8"/>
            <c:invertIfNegative val="0"/>
            <c:bubble3D val="0"/>
            <c:spPr>
              <a:solidFill>
                <a:srgbClr val="00FFFF"/>
              </a:solidFill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h="38100"/>
              </a:sp3d>
            </c:spPr>
            <c:extLst>
              <c:ext xmlns:c16="http://schemas.microsoft.com/office/drawing/2014/chart" uri="{C3380CC4-5D6E-409C-BE32-E72D297353CC}">
                <c16:uniqueId val="{00000010-9A15-479D-B09B-2E4045801ED7}"/>
              </c:ext>
            </c:extLst>
          </c:dPt>
          <c:dPt>
            <c:idx val="9"/>
            <c:invertIfNegative val="0"/>
            <c:bubble3D val="0"/>
            <c:spPr>
              <a:solidFill>
                <a:srgbClr val="009900"/>
              </a:solidFill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h="38100"/>
              </a:sp3d>
            </c:spPr>
            <c:extLst>
              <c:ext xmlns:c16="http://schemas.microsoft.com/office/drawing/2014/chart" uri="{C3380CC4-5D6E-409C-BE32-E72D297353CC}">
                <c16:uniqueId val="{00000012-ABBB-499E-9D90-AA19553A073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chemeClr val="accent6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8341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лишение родительских прав </c:v>
                </c:pt>
                <c:pt idx="1">
                  <c:v>ограничение в родительских правах</c:v>
                </c:pt>
                <c:pt idx="2">
                  <c:v>родители находятся под стражей или МЛС</c:v>
                </c:pt>
                <c:pt idx="3">
                  <c:v>оставлены матерями (родителями) при рождении</c:v>
                </c:pt>
                <c:pt idx="4">
                  <c:v>акт об отобрании</c:v>
                </c:pt>
                <c:pt idx="5">
                  <c:v>дети, оставленные  в организациях </c:v>
                </c:pt>
                <c:pt idx="6">
                  <c:v>по причине недееспособности родителей</c:v>
                </c:pt>
                <c:pt idx="7">
                  <c:v>родители которых неизвестны</c:v>
                </c:pt>
                <c:pt idx="8">
                  <c:v>иное</c:v>
                </c:pt>
              </c:strCache>
            </c:strRef>
          </c:cat>
          <c:val>
            <c:numRef>
              <c:f>Лист1!$B$2:$B$10</c:f>
              <c:numCache>
                <c:formatCode>0</c:formatCode>
                <c:ptCount val="9"/>
                <c:pt idx="0">
                  <c:v>94</c:v>
                </c:pt>
                <c:pt idx="1">
                  <c:v>63</c:v>
                </c:pt>
                <c:pt idx="2">
                  <c:v>31</c:v>
                </c:pt>
                <c:pt idx="3">
                  <c:v>27</c:v>
                </c:pt>
                <c:pt idx="4">
                  <c:v>13</c:v>
                </c:pt>
                <c:pt idx="5">
                  <c:v>19</c:v>
                </c:pt>
                <c:pt idx="6">
                  <c:v>2</c:v>
                </c:pt>
                <c:pt idx="7">
                  <c:v>4</c:v>
                </c:pt>
                <c:pt idx="8">
                  <c:v>165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87A7-4C70-8EB7-DA449387468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1"/>
        <c:axId val="421133464"/>
        <c:axId val="421133856"/>
      </c:barChart>
      <c:valAx>
        <c:axId val="421133856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421133464"/>
        <c:crosses val="autoZero"/>
        <c:crossBetween val="between"/>
      </c:valAx>
      <c:catAx>
        <c:axId val="4211334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21133856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0.39009232356111306"/>
          <c:y val="2.7571535054692408E-2"/>
          <c:w val="0.48308871680089754"/>
          <c:h val="0.63841182426132936"/>
        </c:manualLayout>
      </c:layout>
      <c:overlay val="0"/>
      <c:txPr>
        <a:bodyPr/>
        <a:lstStyle/>
        <a:p>
          <a:pPr>
            <a:defRPr sz="1400">
              <a:solidFill>
                <a:schemeClr val="accent6">
                  <a:lumMod val="50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chemeClr val="accent6">
                    <a:lumMod val="50000"/>
                  </a:schemeClr>
                </a:solidFill>
              </a:defRPr>
            </a:pP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Усыновители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7075397922575717"/>
          <c:y val="0.22446928101435679"/>
          <c:w val="0.99742645554002773"/>
          <c:h val="0.63240526053459312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Усыновители</c:v>
                </c:pt>
              </c:strCache>
            </c:strRef>
          </c:tx>
          <c:explosion val="10"/>
          <c:dPt>
            <c:idx val="0"/>
            <c:bubble3D val="0"/>
            <c:explosion val="0"/>
            <c:spPr>
              <a:solidFill>
                <a:srgbClr val="CE663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E797-44B5-B491-50FD090286F5}"/>
              </c:ext>
            </c:extLst>
          </c:dPt>
          <c:dPt>
            <c:idx val="1"/>
            <c:bubble3D val="0"/>
            <c:explosion val="0"/>
            <c:spPr>
              <a:solidFill>
                <a:srgbClr val="86C157">
                  <a:lumMod val="75000"/>
                </a:srgb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E797-44B5-B491-50FD090286F5}"/>
              </c:ext>
            </c:extLst>
          </c:dPt>
          <c:dLbls>
            <c:dLbl>
              <c:idx val="0"/>
              <c:layout>
                <c:manualLayout>
                  <c:x val="-0.10760198111910015"/>
                  <c:y val="-0.1672672223646890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797-44B5-B491-50FD090286F5}"/>
                </c:ext>
              </c:extLst>
            </c:dLbl>
            <c:dLbl>
              <c:idx val="1"/>
              <c:layout>
                <c:manualLayout>
                  <c:x val="0.1311815008188765"/>
                  <c:y val="4.876161050676777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797-44B5-B491-50FD090286F5}"/>
                </c:ext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spc="0" baseline="0">
                    <a:solidFill>
                      <a:schemeClr val="accent4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город</c:v>
                </c:pt>
                <c:pt idx="1">
                  <c:v>село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0.77</c:v>
                </c:pt>
                <c:pt idx="1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797-44B5-B491-50FD090286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50"/>
        <c:holeSize val="50"/>
      </c:doughnutChart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txPr>
        <a:bodyPr/>
        <a:lstStyle/>
        <a:p>
          <a:pPr>
            <a:defRPr>
              <a:solidFill>
                <a:schemeClr val="accent4">
                  <a:lumMod val="50000"/>
                </a:schemeClr>
              </a:solidFill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7075397922575717"/>
          <c:y val="0.22446928101435679"/>
          <c:w val="0.99742645554002773"/>
          <c:h val="0.63240526053459312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Приемные родители</c:v>
                </c:pt>
              </c:strCache>
            </c:strRef>
          </c:tx>
          <c:explosion val="10"/>
          <c:dPt>
            <c:idx val="0"/>
            <c:bubble3D val="0"/>
            <c:explosion val="0"/>
            <c:spPr>
              <a:solidFill>
                <a:srgbClr val="CE663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F32B-420A-B734-67867CAD9FA3}"/>
              </c:ext>
            </c:extLst>
          </c:dPt>
          <c:dPt>
            <c:idx val="1"/>
            <c:bubble3D val="0"/>
            <c:explosion val="0"/>
            <c:spPr>
              <a:solidFill>
                <a:srgbClr val="86C157">
                  <a:lumMod val="75000"/>
                </a:srgb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F32B-420A-B734-67867CAD9FA3}"/>
              </c:ext>
            </c:extLst>
          </c:dPt>
          <c:dLbls>
            <c:dLbl>
              <c:idx val="0"/>
              <c:layout>
                <c:manualLayout>
                  <c:x val="-0.17189452187665161"/>
                  <c:y val="-0.1714614263804694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32B-420A-B734-67867CAD9FA3}"/>
                </c:ext>
              </c:extLst>
            </c:dLbl>
            <c:dLbl>
              <c:idx val="1"/>
              <c:layout>
                <c:manualLayout>
                  <c:x val="0.16975692384329241"/>
                  <c:y val="4.876176838523282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32B-420A-B734-67867CAD9FA3}"/>
                </c:ext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spc="0" baseline="0">
                    <a:solidFill>
                      <a:schemeClr val="accent4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город</c:v>
                </c:pt>
                <c:pt idx="1">
                  <c:v>село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0.66</c:v>
                </c:pt>
                <c:pt idx="1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32B-420A-B734-67867CAD9F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50"/>
        <c:holeSize val="50"/>
      </c:doughnutChart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1800" b="1" i="0" u="none" strike="noStrike" kern="1200" baseline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i="0" u="none" strike="noStrike" kern="1200" baseline="0" dirty="0" smtClean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Усыновители</a:t>
            </a:r>
            <a:endParaRPr lang="ru-RU" sz="1800" b="1" i="0" u="none" strike="noStrike" kern="1200" baseline="0" dirty="0">
              <a:solidFill>
                <a:schemeClr val="accent4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0.3149201244852127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9619204078600955"/>
          <c:y val="0.12452648538320313"/>
          <c:w val="0.58039694953804899"/>
          <c:h val="0.8595615485900580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27000" h="127000"/>
            </a:sp3d>
          </c:spPr>
          <c:dPt>
            <c:idx val="0"/>
            <c:bubble3D val="0"/>
            <c:explosion val="1"/>
            <c:spPr>
              <a:solidFill>
                <a:srgbClr val="A35DD1">
                  <a:lumMod val="60000"/>
                  <a:lumOff val="40000"/>
                </a:srgb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1-CD54-4AB1-8245-0BACEA60C7F0}"/>
              </c:ext>
            </c:extLst>
          </c:dPt>
          <c:dPt>
            <c:idx val="1"/>
            <c:bubble3D val="0"/>
            <c:spPr>
              <a:solidFill>
                <a:srgbClr val="BBE0E3">
                  <a:lumMod val="75000"/>
                </a:srgb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3-CD54-4AB1-8245-0BACEA60C7F0}"/>
              </c:ext>
            </c:extLst>
          </c:dPt>
          <c:dLbls>
            <c:dLbl>
              <c:idx val="0"/>
              <c:layout>
                <c:manualLayout>
                  <c:x val="4.1220434449896835E-2"/>
                  <c:y val="0.124982456541439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D54-4AB1-8245-0BACEA60C7F0}"/>
                </c:ext>
              </c:extLst>
            </c:dLbl>
            <c:dLbl>
              <c:idx val="1"/>
              <c:layout>
                <c:manualLayout>
                  <c:x val="-0.13000290864967501"/>
                  <c:y val="-4.22769359008416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D54-4AB1-8245-0BACEA60C7F0}"/>
                </c:ext>
              </c:extLst>
            </c:dLbl>
            <c:dLbl>
              <c:idx val="2"/>
              <c:layout>
                <c:manualLayout>
                  <c:x val="0.16171093514959572"/>
                  <c:y val="9.30092589818514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045-46C6-9951-4AA336072FB4}"/>
                </c:ext>
              </c:extLst>
            </c:dLbl>
            <c:dLbl>
              <c:idx val="3"/>
              <c:layout>
                <c:manualLayout>
                  <c:x val="8.2440868899793782E-2"/>
                  <c:y val="9.72369525719357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D54-4AB1-8245-0BACEA60C7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>
                    <a:solidFill>
                      <a:schemeClr val="accent4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до 30 лет</c:v>
                </c:pt>
                <c:pt idx="1">
                  <c:v>от 30 до 40 лет</c:v>
                </c:pt>
                <c:pt idx="2">
                  <c:v>до 50 лет</c:v>
                </c:pt>
                <c:pt idx="3">
                  <c:v>старше 50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0.08</c:v>
                </c:pt>
                <c:pt idx="1">
                  <c:v>0.45</c:v>
                </c:pt>
                <c:pt idx="2">
                  <c:v>0.39</c:v>
                </c:pt>
                <c:pt idx="3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D54-4AB1-8245-0BACEA60C7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50"/>
        <c:holeSize val="50"/>
      </c:doughnutChart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1800" b="1" i="0" u="none" strike="noStrike" kern="1200" baseline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i="0" u="none" strike="noStrike" kern="1200" baseline="0" dirty="0" smtClean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Приемная семья</a:t>
            </a:r>
            <a:endParaRPr lang="ru-RU" sz="1800" b="1" i="0" u="none" strike="noStrike" kern="1200" baseline="0" dirty="0">
              <a:solidFill>
                <a:schemeClr val="accent4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0.3212617297851969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9302123813601746"/>
          <c:y val="0.17305881366045323"/>
          <c:w val="0.58039694953804899"/>
          <c:h val="0.8595615485900580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27000" h="127000"/>
            </a:sp3d>
          </c:spPr>
          <c:dPt>
            <c:idx val="0"/>
            <c:bubble3D val="0"/>
            <c:spPr>
              <a:solidFill>
                <a:srgbClr val="A35DD1">
                  <a:lumMod val="60000"/>
                  <a:lumOff val="40000"/>
                </a:srgb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1-AC23-4512-88E7-D2775A14E33C}"/>
              </c:ext>
            </c:extLst>
          </c:dPt>
          <c:dPt>
            <c:idx val="1"/>
            <c:bubble3D val="0"/>
            <c:spPr>
              <a:solidFill>
                <a:srgbClr val="BBE0E3">
                  <a:lumMod val="75000"/>
                </a:srgb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3-AC23-4512-88E7-D2775A14E33C}"/>
              </c:ext>
            </c:extLst>
          </c:dPt>
          <c:dPt>
            <c:idx val="3"/>
            <c:bubble3D val="0"/>
            <c:spPr>
              <a:solidFill>
                <a:srgbClr val="E6AF00"/>
              </a:solidFill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4-AC23-4512-88E7-D2775A14E33C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23-4512-88E7-D2775A14E33C}"/>
                </c:ext>
              </c:extLst>
            </c:dLbl>
            <c:dLbl>
              <c:idx val="1"/>
              <c:layout>
                <c:manualLayout>
                  <c:x val="-9.8294882149754265E-2"/>
                  <c:y val="8.434491301952699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C23-4512-88E7-D2775A14E33C}"/>
                </c:ext>
              </c:extLst>
            </c:dLbl>
            <c:dLbl>
              <c:idx val="2"/>
              <c:layout>
                <c:manualLayout>
                  <c:x val="0.32976347559917557"/>
                  <c:y val="-7.460590423178552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BCF-451A-8BCF-945632D692C2}"/>
                </c:ext>
              </c:extLst>
            </c:dLbl>
            <c:dLbl>
              <c:idx val="3"/>
              <c:layout>
                <c:manualLayout>
                  <c:x val="0.11414889539971451"/>
                  <c:y val="7.990570707113067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C23-4512-88E7-D2775A14E33C}"/>
                </c:ext>
              </c:extLst>
            </c:dLbl>
            <c:spPr>
              <a:noFill/>
              <a:ln w="35447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spc="0" baseline="0">
                    <a:solidFill>
                      <a:schemeClr val="accent4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до 30  лет</c:v>
                </c:pt>
                <c:pt idx="1">
                  <c:v>до 40 лет</c:v>
                </c:pt>
                <c:pt idx="2">
                  <c:v>до 50 дет</c:v>
                </c:pt>
                <c:pt idx="3">
                  <c:v>старше 50 лет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0.06</c:v>
                </c:pt>
                <c:pt idx="1">
                  <c:v>0.22</c:v>
                </c:pt>
                <c:pt idx="2">
                  <c:v>0.48</c:v>
                </c:pt>
                <c:pt idx="3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C23-4512-88E7-D2775A14E3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50"/>
        <c:holeSize val="50"/>
      </c:doughnutChart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1800" b="1" i="0" u="none" strike="noStrike" kern="1200" baseline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i="0" u="none" strike="noStrike" kern="1200" baseline="0" dirty="0" smtClean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Усыновители</a:t>
            </a:r>
            <a:endParaRPr lang="ru-RU" sz="1800" b="1" i="0" u="none" strike="noStrike" kern="1200" baseline="0" dirty="0">
              <a:solidFill>
                <a:schemeClr val="accent4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0.3149201244852127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9302123813601746"/>
          <c:y val="0.11602726772351227"/>
          <c:w val="0.58039694953804899"/>
          <c:h val="0.8595615485900580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27000" h="127000"/>
            </a:sp3d>
          </c:spPr>
          <c:dPt>
            <c:idx val="0"/>
            <c:bubble3D val="0"/>
            <c:explosion val="1"/>
            <c:spPr>
              <a:solidFill>
                <a:srgbClr val="C7961B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1-72E1-4ADE-9D32-B3CAD5FC9D36}"/>
              </c:ext>
            </c:extLst>
          </c:dPt>
          <c:dPt>
            <c:idx val="1"/>
            <c:bubble3D val="0"/>
            <c:spPr>
              <a:solidFill>
                <a:srgbClr val="CE663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3-72E1-4ADE-9D32-B3CAD5FC9D36}"/>
              </c:ext>
            </c:extLst>
          </c:dPt>
          <c:dPt>
            <c:idx val="2"/>
            <c:bubble3D val="0"/>
            <c:spPr>
              <a:solidFill>
                <a:srgbClr val="86C157">
                  <a:lumMod val="75000"/>
                </a:srgbClr>
              </a:solidFill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5-72E1-4ADE-9D32-B3CAD5FC9D36}"/>
              </c:ext>
            </c:extLst>
          </c:dPt>
          <c:dLbls>
            <c:dLbl>
              <c:idx val="0"/>
              <c:layout>
                <c:manualLayout>
                  <c:x val="-0.10463648744973841"/>
                  <c:y val="0.11123891421009685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2E1-4ADE-9D32-B3CAD5FC9D36}"/>
                </c:ext>
              </c:extLst>
            </c:dLbl>
            <c:dLbl>
              <c:idx val="1"/>
              <c:layout>
                <c:manualLayout>
                  <c:x val="-0.11414889539971462"/>
                  <c:y val="2.669733941042324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2E1-4ADE-9D32-B3CAD5FC9D36}"/>
                </c:ext>
              </c:extLst>
            </c:dLbl>
            <c:dLbl>
              <c:idx val="2"/>
              <c:layout>
                <c:manualLayout>
                  <c:x val="0.18073575104954817"/>
                  <c:y val="-5.784423538925036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72E1-4ADE-9D32-B3CAD5FC9D36}"/>
                </c:ext>
              </c:extLst>
            </c:dLbl>
            <c:dLbl>
              <c:idx val="3"/>
              <c:layout>
                <c:manualLayout>
                  <c:x val="2.5366421199936585E-2"/>
                  <c:y val="3.7821230831432767E-2"/>
                </c:manualLayout>
              </c:layout>
              <c:spPr>
                <a:noFill/>
                <a:ln w="35447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1727563138295684E-2"/>
                      <c:h val="0.1224962923281586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72E1-4ADE-9D32-B3CAD5FC9D36}"/>
                </c:ext>
              </c:extLst>
            </c:dLbl>
            <c:spPr>
              <a:noFill/>
              <a:ln w="35447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4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девочка</c:v>
                </c:pt>
                <c:pt idx="1">
                  <c:v>мальчик</c:v>
                </c:pt>
                <c:pt idx="2">
                  <c:v>не имеет значения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0.23</c:v>
                </c:pt>
                <c:pt idx="1">
                  <c:v>0.06</c:v>
                </c:pt>
                <c:pt idx="2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2E1-4ADE-9D32-B3CAD5FC9D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50"/>
        <c:holeSize val="50"/>
      </c:doughnutChart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1800" b="1" i="0" u="none" strike="noStrike" kern="1200" baseline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i="0" u="none" strike="noStrike" kern="1200" baseline="0" dirty="0" smtClean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Приемная семья</a:t>
            </a:r>
            <a:endParaRPr lang="ru-RU" sz="1800" b="1" i="0" u="none" strike="noStrike" kern="1200" baseline="0" dirty="0">
              <a:solidFill>
                <a:schemeClr val="accent4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0.3149201244852127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9302123813601746"/>
          <c:y val="0.11602726772351227"/>
          <c:w val="0.58039694953804899"/>
          <c:h val="0.8595615485900580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27000" h="127000"/>
            </a:sp3d>
          </c:spPr>
          <c:dPt>
            <c:idx val="0"/>
            <c:bubble3D val="0"/>
            <c:explosion val="1"/>
            <c:spPr>
              <a:solidFill>
                <a:srgbClr val="C7961B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1-DA7D-4196-BF93-524246F01AFC}"/>
              </c:ext>
            </c:extLst>
          </c:dPt>
          <c:dPt>
            <c:idx val="1"/>
            <c:bubble3D val="0"/>
            <c:spPr>
              <a:solidFill>
                <a:srgbClr val="CE663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3-DA7D-4196-BF93-524246F01AFC}"/>
              </c:ext>
            </c:extLst>
          </c:dPt>
          <c:dPt>
            <c:idx val="2"/>
            <c:bubble3D val="0"/>
            <c:spPr>
              <a:solidFill>
                <a:srgbClr val="86C157">
                  <a:lumMod val="75000"/>
                </a:srgbClr>
              </a:solidFill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5-DA7D-4196-BF93-524246F01AFC}"/>
              </c:ext>
            </c:extLst>
          </c:dPt>
          <c:dLbls>
            <c:dLbl>
              <c:idx val="0"/>
              <c:layout>
                <c:manualLayout>
                  <c:x val="-0.21244377754946889"/>
                  <c:y val="4.449556568403874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A7D-4196-BF93-524246F01AFC}"/>
                </c:ext>
              </c:extLst>
            </c:dLbl>
            <c:dLbl>
              <c:idx val="1"/>
              <c:layout>
                <c:manualLayout>
                  <c:x val="-0.11097809274972255"/>
                  <c:y val="6.229379195765423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A7D-4196-BF93-524246F01AFC}"/>
                </c:ext>
              </c:extLst>
            </c:dLbl>
            <c:dLbl>
              <c:idx val="2"/>
              <c:layout>
                <c:manualLayout>
                  <c:x val="0.22512698814943718"/>
                  <c:y val="-4.4495565684038738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A7D-4196-BF93-524246F01AFC}"/>
                </c:ext>
              </c:extLst>
            </c:dLbl>
            <c:dLbl>
              <c:idx val="3"/>
              <c:layout>
                <c:manualLayout>
                  <c:x val="2.5366421199936585E-2"/>
                  <c:y val="3.7821230831432767E-2"/>
                </c:manualLayout>
              </c:layout>
              <c:spPr>
                <a:noFill/>
                <a:ln w="35447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1727563138295684E-2"/>
                      <c:h val="0.1224962923281586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DA7D-4196-BF93-524246F01AFC}"/>
                </c:ext>
              </c:extLst>
            </c:dLbl>
            <c:spPr>
              <a:noFill/>
              <a:ln w="35447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4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девочки</c:v>
                </c:pt>
                <c:pt idx="1">
                  <c:v>мальчики</c:v>
                </c:pt>
                <c:pt idx="2">
                  <c:v>не имеет значение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0.24</c:v>
                </c:pt>
                <c:pt idx="1">
                  <c:v>7.0000000000000007E-2</c:v>
                </c:pt>
                <c:pt idx="2">
                  <c:v>0.69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A7D-4196-BF93-524246F01A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50"/>
        <c:holeSize val="50"/>
      </c:doughnutChart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1800" b="1" i="0" u="none" strike="noStrike" kern="1200" baseline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i="0" u="none" strike="noStrike" kern="1200" baseline="0" dirty="0" smtClean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Усыновители</a:t>
            </a:r>
            <a:endParaRPr lang="ru-RU" sz="1800" b="1" i="0" u="none" strike="noStrike" kern="1200" baseline="0" dirty="0">
              <a:solidFill>
                <a:schemeClr val="accent4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0.3149201244852127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570444873598573"/>
          <c:y val="8.2754770992065657E-2"/>
          <c:w val="0.58039694953804899"/>
          <c:h val="0.8595615485900580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27000" h="127000"/>
            </a:sp3d>
          </c:spPr>
          <c:dPt>
            <c:idx val="0"/>
            <c:bubble3D val="0"/>
            <c:explosion val="1"/>
            <c:spPr>
              <a:solidFill>
                <a:srgbClr val="CE6633">
                  <a:lumMod val="60000"/>
                  <a:lumOff val="40000"/>
                </a:srgb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1-4C7E-47DC-A079-3B5A5DE4232C}"/>
              </c:ext>
            </c:extLst>
          </c:dPt>
          <c:dPt>
            <c:idx val="1"/>
            <c:bubble3D val="0"/>
            <c:spPr>
              <a:solidFill>
                <a:srgbClr val="4BCAAD">
                  <a:lumMod val="60000"/>
                  <a:lumOff val="40000"/>
                </a:srgb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3-4C7E-47DC-A079-3B5A5DE4232C}"/>
              </c:ext>
            </c:extLst>
          </c:dPt>
          <c:dPt>
            <c:idx val="2"/>
            <c:bubble3D val="0"/>
            <c:spPr>
              <a:solidFill>
                <a:sysClr val="window" lastClr="FFFFFF">
                  <a:lumMod val="65000"/>
                </a:sysClr>
              </a:solidFill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5-4C7E-47DC-A079-3B5A5DE4232C}"/>
              </c:ext>
            </c:extLst>
          </c:dPt>
          <c:dLbls>
            <c:dLbl>
              <c:idx val="0"/>
              <c:layout>
                <c:manualLayout>
                  <c:x val="-1.9024815899952439E-2"/>
                  <c:y val="0.1250340802032864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C7E-47DC-A079-3B5A5DE4232C}"/>
                </c:ext>
              </c:extLst>
            </c:dLbl>
            <c:dLbl>
              <c:idx val="1"/>
              <c:layout>
                <c:manualLayout>
                  <c:x val="-8.5611671549785967E-2"/>
                  <c:y val="-0.2046796021465782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C7E-47DC-A079-3B5A5DE4232C}"/>
                </c:ext>
              </c:extLst>
            </c:dLbl>
            <c:dLbl>
              <c:idx val="2"/>
              <c:layout>
                <c:manualLayout>
                  <c:x val="0.16171093514959572"/>
                  <c:y val="5.784423538925027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4C7E-47DC-A079-3B5A5DE4232C}"/>
                </c:ext>
              </c:extLst>
            </c:dLbl>
            <c:dLbl>
              <c:idx val="3"/>
              <c:layout>
                <c:manualLayout>
                  <c:x val="0.11414889539971462"/>
                  <c:y val="8.009219341066219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977719493820058"/>
                      <c:h val="0.1002485094861392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4C7E-47DC-A079-3B5A5DE4232C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C7E-47DC-A079-3B5A5DE4232C}"/>
                </c:ext>
              </c:extLst>
            </c:dLbl>
            <c:spPr>
              <a:noFill/>
              <a:ln w="35447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4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от 0 до 1 года</c:v>
                </c:pt>
                <c:pt idx="1">
                  <c:v>от 1 до 3 лет</c:v>
                </c:pt>
                <c:pt idx="2">
                  <c:v>от 3 до 7 лет</c:v>
                </c:pt>
                <c:pt idx="3">
                  <c:v>от 7 до 10 лет</c:v>
                </c:pt>
                <c:pt idx="4">
                  <c:v>старше 10 лет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0.15</c:v>
                </c:pt>
                <c:pt idx="1">
                  <c:v>0.39</c:v>
                </c:pt>
                <c:pt idx="2">
                  <c:v>0.39</c:v>
                </c:pt>
                <c:pt idx="3">
                  <c:v>0.08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C7E-47DC-A079-3B5A5DE423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50"/>
        <c:holeSize val="50"/>
      </c:doughnutChart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1800" b="1" i="0" u="none" strike="noStrike" kern="1200" baseline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i="0" u="none" strike="noStrike" kern="1200" baseline="0" dirty="0" smtClean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Приемные родители</a:t>
            </a:r>
            <a:endParaRPr lang="ru-RU" sz="1800" b="1" i="0" u="none" strike="noStrike" kern="1200" baseline="0" dirty="0">
              <a:solidFill>
                <a:schemeClr val="accent4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0.2134544396854664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9302123813601746"/>
          <c:y val="0.11602726772351227"/>
          <c:w val="0.58039694953804899"/>
          <c:h val="0.8595615485900580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27000" h="127000"/>
            </a:sp3d>
          </c:spPr>
          <c:dPt>
            <c:idx val="0"/>
            <c:bubble3D val="0"/>
            <c:explosion val="1"/>
            <c:spPr>
              <a:solidFill>
                <a:srgbClr val="00FF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1-F969-4A78-BF80-AE3CDFD407D9}"/>
              </c:ext>
            </c:extLst>
          </c:dPt>
          <c:dPt>
            <c:idx val="1"/>
            <c:bubble3D val="0"/>
            <c:spPr>
              <a:solidFill>
                <a:srgbClr val="86C157">
                  <a:lumMod val="75000"/>
                </a:srgb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3-F969-4A78-BF80-AE3CDFD407D9}"/>
              </c:ext>
            </c:extLst>
          </c:dPt>
          <c:dPt>
            <c:idx val="2"/>
            <c:bubble3D val="0"/>
            <c:spPr>
              <a:solidFill>
                <a:srgbClr val="D99C3F">
                  <a:lumMod val="75000"/>
                </a:srgbClr>
              </a:solidFill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5-F969-4A78-BF80-AE3CDFD407D9}"/>
              </c:ext>
            </c:extLst>
          </c:dPt>
          <c:dPt>
            <c:idx val="3"/>
            <c:bubble3D val="0"/>
            <c:spPr>
              <a:solidFill>
                <a:srgbClr val="355071">
                  <a:lumMod val="60000"/>
                  <a:lumOff val="40000"/>
                </a:srgbClr>
              </a:solidFill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7-F969-4A78-BF80-AE3CDFD407D9}"/>
              </c:ext>
            </c:extLst>
          </c:dPt>
          <c:dLbls>
            <c:dLbl>
              <c:idx val="0"/>
              <c:layout>
                <c:manualLayout>
                  <c:x val="-9.1953276849770116E-2"/>
                  <c:y val="0.1064106020740242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969-4A78-BF80-AE3CDFD407D9}"/>
                </c:ext>
              </c:extLst>
            </c:dLbl>
            <c:dLbl>
              <c:idx val="1"/>
              <c:layout>
                <c:manualLayout>
                  <c:x val="-0.17122334309957193"/>
                  <c:y val="-7.743042101013165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969-4A78-BF80-AE3CDFD407D9}"/>
                </c:ext>
              </c:extLst>
            </c:dLbl>
            <c:dLbl>
              <c:idx val="2"/>
              <c:layout>
                <c:manualLayout>
                  <c:x val="0.16805254044957976"/>
                  <c:y val="-3.871521050506582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969-4A78-BF80-AE3CDFD407D9}"/>
                </c:ext>
              </c:extLst>
            </c:dLbl>
            <c:dLbl>
              <c:idx val="3"/>
              <c:layout>
                <c:manualLayout>
                  <c:x val="0.15854013249960364"/>
                  <c:y val="4.8494611709809864E-2"/>
                </c:manualLayout>
              </c:layout>
              <c:spPr>
                <a:noFill/>
                <a:ln w="35447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514361613813714"/>
                      <c:h val="0.1224962923281586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F969-4A78-BF80-AE3CDFD407D9}"/>
                </c:ext>
              </c:extLst>
            </c:dLbl>
            <c:dLbl>
              <c:idx val="4"/>
              <c:layout>
                <c:manualLayout>
                  <c:x val="9.353855334001604E-2"/>
                  <c:y val="0.12499644348459911"/>
                </c:manualLayout>
              </c:layout>
              <c:spPr>
                <a:noFill/>
                <a:ln w="35447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026478698822433"/>
                      <c:h val="9.69170769643481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F969-4A78-BF80-AE3CDFD407D9}"/>
                </c:ext>
              </c:extLst>
            </c:dLbl>
            <c:spPr>
              <a:noFill/>
              <a:ln w="35447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4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до 5 лет</c:v>
                </c:pt>
                <c:pt idx="1">
                  <c:v>до 10 лет</c:v>
                </c:pt>
                <c:pt idx="2">
                  <c:v>до 13 лет</c:v>
                </c:pt>
                <c:pt idx="3">
                  <c:v>старше 13 лет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0.32</c:v>
                </c:pt>
                <c:pt idx="1">
                  <c:v>0.44</c:v>
                </c:pt>
                <c:pt idx="2">
                  <c:v>0.12</c:v>
                </c:pt>
                <c:pt idx="3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969-4A78-BF80-AE3CDFD407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50"/>
        <c:holeSize val="50"/>
      </c:doughnutChart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1800" b="1" i="0" u="none" strike="noStrike" kern="1200" baseline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i="0" u="none" strike="noStrike" kern="1200" baseline="0" dirty="0" smtClean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Усыновители</a:t>
            </a:r>
            <a:endParaRPr lang="ru-RU" sz="1800" b="1" i="0" u="none" strike="noStrike" kern="1200" baseline="0" dirty="0">
              <a:solidFill>
                <a:schemeClr val="accent4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0.3149201244852127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9302123813601746"/>
          <c:y val="0.11602726772351227"/>
          <c:w val="0.58039694953804899"/>
          <c:h val="0.8595615485900580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27000" h="127000"/>
            </a:sp3d>
          </c:spPr>
          <c:dPt>
            <c:idx val="0"/>
            <c:bubble3D val="0"/>
            <c:explosion val="1"/>
            <c:spPr>
              <a:solidFill>
                <a:srgbClr val="86C157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1-F6BA-46E5-BF3E-A7D751002EE8}"/>
              </c:ext>
            </c:extLst>
          </c:dPt>
          <c:dPt>
            <c:idx val="1"/>
            <c:bubble3D val="0"/>
            <c:spPr>
              <a:solidFill>
                <a:srgbClr val="D99C3F">
                  <a:lumMod val="75000"/>
                </a:srgb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3-F6BA-46E5-BF3E-A7D751002EE8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4-F6BA-46E5-BF3E-A7D751002EE8}"/>
              </c:ext>
            </c:extLst>
          </c:dPt>
          <c:dLbls>
            <c:dLbl>
              <c:idx val="0"/>
              <c:layout>
                <c:manualLayout>
                  <c:x val="-0.11731969804970671"/>
                  <c:y val="-9.789024450488523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6BA-46E5-BF3E-A7D751002EE8}"/>
                </c:ext>
              </c:extLst>
            </c:dLbl>
            <c:dLbl>
              <c:idx val="1"/>
              <c:layout>
                <c:manualLayout>
                  <c:x val="0.13317371129966707"/>
                  <c:y val="1.779822627361533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6BA-46E5-BF3E-A7D751002EE8}"/>
                </c:ext>
              </c:extLst>
            </c:dLbl>
            <c:dLbl>
              <c:idx val="2"/>
              <c:layout>
                <c:manualLayout>
                  <c:x val="6.9757658299825609E-2"/>
                  <c:y val="0.1334866970521162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6BA-46E5-BF3E-A7D751002EE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6BA-46E5-BF3E-A7D751002EE8}"/>
                </c:ext>
              </c:extLst>
            </c:dLbl>
            <c:spPr>
              <a:noFill/>
              <a:ln w="35447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4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одного ребенка</c:v>
                </c:pt>
                <c:pt idx="1">
                  <c:v>двух детей</c:v>
                </c:pt>
                <c:pt idx="2">
                  <c:v>трех детей</c:v>
                </c:pt>
                <c:pt idx="3">
                  <c:v>четырех и более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0.77</c:v>
                </c:pt>
                <c:pt idx="1">
                  <c:v>0.22</c:v>
                </c:pt>
                <c:pt idx="2">
                  <c:v>0.01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6BA-46E5-BF3E-A7D751002E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50"/>
        <c:holeSize val="50"/>
      </c:doughnutChart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1800" b="1" i="0" u="none" strike="noStrike" kern="1200" baseline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i="0" u="none" strike="noStrike" kern="1200" baseline="0" dirty="0" smtClean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Приемная семья</a:t>
            </a:r>
            <a:endParaRPr lang="ru-RU" sz="1800" b="1" i="0" u="none" strike="noStrike" kern="1200" baseline="0" dirty="0">
              <a:solidFill>
                <a:schemeClr val="accent4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0.3212617297851969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9302123813601746"/>
          <c:y val="9.3479210182538353E-2"/>
          <c:w val="0.58039694953804899"/>
          <c:h val="0.8595615485900580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27000" h="127000"/>
            </a:sp3d>
          </c:spPr>
          <c:dPt>
            <c:idx val="0"/>
            <c:bubble3D val="0"/>
            <c:explosion val="1"/>
            <c:spPr>
              <a:solidFill>
                <a:srgbClr val="86C157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1-D7B0-4877-A46E-BF2B5E27E69D}"/>
              </c:ext>
            </c:extLst>
          </c:dPt>
          <c:dPt>
            <c:idx val="1"/>
            <c:bubble3D val="0"/>
            <c:spPr>
              <a:solidFill>
                <a:srgbClr val="D99C3F">
                  <a:lumMod val="75000"/>
                </a:srgb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3-D7B0-4877-A46E-BF2B5E27E69D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4-0530-411E-9D2C-1FA4E6D71EFA}"/>
              </c:ext>
            </c:extLst>
          </c:dPt>
          <c:dLbls>
            <c:dLbl>
              <c:idx val="0"/>
              <c:layout>
                <c:manualLayout>
                  <c:x val="-0.15219852719961952"/>
                  <c:y val="4.439205948396145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42%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7B0-4877-A46E-BF2B5E27E69D}"/>
                </c:ext>
              </c:extLst>
            </c:dLbl>
            <c:dLbl>
              <c:idx val="1"/>
              <c:layout>
                <c:manualLayout>
                  <c:x val="0.15536932984961158"/>
                  <c:y val="-5.770967732914999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7B0-4877-A46E-BF2B5E27E69D}"/>
                </c:ext>
              </c:extLst>
            </c:dLbl>
            <c:dLbl>
              <c:idx val="2"/>
              <c:layout>
                <c:manualLayout>
                  <c:x val="0.11731969804970659"/>
                  <c:y val="6.658808922594229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530-411E-9D2C-1FA4E6D71EFA}"/>
                </c:ext>
              </c:extLst>
            </c:dLbl>
            <c:dLbl>
              <c:idx val="3"/>
              <c:layout>
                <c:manualLayout>
                  <c:x val="5.0732842399873052E-2"/>
                  <c:y val="0.15537220819386538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7B0-4877-A46E-BF2B5E27E69D}"/>
                </c:ext>
              </c:extLst>
            </c:dLbl>
            <c:spPr>
              <a:noFill/>
              <a:ln w="35447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4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одного ребенка</c:v>
                </c:pt>
                <c:pt idx="1">
                  <c:v>двух детей</c:v>
                </c:pt>
                <c:pt idx="2">
                  <c:v>трех детей</c:v>
                </c:pt>
                <c:pt idx="3">
                  <c:v>четырех и более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0.42</c:v>
                </c:pt>
                <c:pt idx="1">
                  <c:v>0.42</c:v>
                </c:pt>
                <c:pt idx="2">
                  <c:v>0.12</c:v>
                </c:pt>
                <c:pt idx="3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7B0-4877-A46E-BF2B5E27E6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50"/>
        <c:holeSize val="50"/>
      </c:doughnutChart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4070324616144693E-4"/>
          <c:y val="0.11372972706938869"/>
          <c:w val="0.9994592967538386"/>
          <c:h val="0.686574413397724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ЛРП  всего</c:v>
                </c:pt>
              </c:strCache>
            </c:strRef>
          </c:tx>
          <c:spPr>
            <a:solidFill>
              <a:srgbClr val="4BCAAD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618</c:v>
                </c:pt>
                <c:pt idx="1">
                  <c:v>736</c:v>
                </c:pt>
                <c:pt idx="2">
                  <c:v>734</c:v>
                </c:pt>
                <c:pt idx="3">
                  <c:v>719</c:v>
                </c:pt>
                <c:pt idx="4">
                  <c:v>629</c:v>
                </c:pt>
                <c:pt idx="5">
                  <c:v>580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B2-4FDD-8119-54EA9C60747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из них ЛРП оба или ед. родитель</c:v>
                </c:pt>
              </c:strCache>
            </c:strRef>
          </c:tx>
          <c:spPr>
            <a:solidFill>
              <a:srgbClr val="CE6633">
                <a:lumMod val="40000"/>
                <a:lumOff val="60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4"/>
              <c:tx>
                <c:rich>
                  <a:bodyPr/>
                  <a:lstStyle/>
                  <a:p>
                    <a:r>
                      <a:rPr lang="en-US" smtClean="0"/>
                      <a:t>262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539-458E-98A2-1ABAE8A10F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335</c:v>
                </c:pt>
                <c:pt idx="1">
                  <c:v>430</c:v>
                </c:pt>
                <c:pt idx="2">
                  <c:v>372</c:v>
                </c:pt>
                <c:pt idx="3">
                  <c:v>279</c:v>
                </c:pt>
                <c:pt idx="4">
                  <c:v>262</c:v>
                </c:pt>
                <c:pt idx="5">
                  <c:v>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B2-4FDD-8119-54EA9C6074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20439128"/>
        <c:axId val="320439520"/>
      </c:barChart>
      <c:catAx>
        <c:axId val="320439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699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0439520"/>
        <c:crosses val="autoZero"/>
        <c:auto val="1"/>
        <c:lblAlgn val="ctr"/>
        <c:lblOffset val="100"/>
        <c:noMultiLvlLbl val="0"/>
      </c:catAx>
      <c:valAx>
        <c:axId val="3204395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20439128"/>
        <c:crosses val="autoZero"/>
        <c:crossBetween val="between"/>
      </c:valAx>
      <c:spPr>
        <a:noFill/>
        <a:ln w="25398">
          <a:noFill/>
        </a:ln>
      </c:spPr>
    </c:plotArea>
    <c:legend>
      <c:legendPos val="b"/>
      <c:layout>
        <c:manualLayout>
          <c:xMode val="edge"/>
          <c:yMode val="edge"/>
          <c:x val="0.22552609666032708"/>
          <c:y val="0.91576942892327284"/>
          <c:w val="0.60776699122991584"/>
          <c:h val="8.42305710767271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accent6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1800" b="1" i="0" u="none" strike="noStrike" kern="1200" baseline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i="0" u="none" strike="noStrike" kern="1200" baseline="0" dirty="0" smtClean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Усыновители</a:t>
            </a:r>
            <a:endParaRPr lang="ru-RU" sz="1800" b="1" i="0" u="none" strike="noStrike" kern="1200" baseline="0" dirty="0">
              <a:solidFill>
                <a:schemeClr val="accent4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0.23247925558541879"/>
          <c:y val="2.3997014294133126E-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4481105636413795E-2"/>
          <c:y val="0.18337795761543924"/>
          <c:w val="0.9186514351627032"/>
          <c:h val="0.792210714998332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27000" h="127000"/>
            </a:sp3d>
          </c:spPr>
          <c:invertIfNegative val="0"/>
          <c:dPt>
            <c:idx val="0"/>
            <c:invertIfNegative val="0"/>
            <c:bubble3D val="0"/>
            <c:explosion val="1"/>
            <c:spPr>
              <a:solidFill>
                <a:srgbClr val="CE6633">
                  <a:lumMod val="75000"/>
                </a:srgb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1-C9A9-4888-A023-50F2A7733ADD}"/>
              </c:ext>
            </c:extLst>
          </c:dPt>
          <c:dPt>
            <c:idx val="1"/>
            <c:invertIfNegative val="0"/>
            <c:bubble3D val="0"/>
            <c:spPr>
              <a:solidFill>
                <a:srgbClr val="86C157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3-C9A9-4888-A023-50F2A7733ADD}"/>
              </c:ext>
            </c:extLst>
          </c:dPt>
          <c:dPt>
            <c:idx val="2"/>
            <c:invertIfNegative val="0"/>
            <c:bubble3D val="0"/>
            <c:spPr>
              <a:solidFill>
                <a:srgbClr val="FF9933"/>
              </a:solidFill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5-C9A9-4888-A023-50F2A7733ADD}"/>
              </c:ext>
            </c:extLst>
          </c:dPt>
          <c:dPt>
            <c:idx val="3"/>
            <c:invertIfNegative val="0"/>
            <c:bubble3D val="0"/>
            <c:spPr>
              <a:solidFill>
                <a:srgbClr val="C00000"/>
              </a:solidFill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7-30A2-4C15-B576-D7B5233D791B}"/>
              </c:ext>
            </c:extLst>
          </c:dPt>
          <c:dLbls>
            <c:dLbl>
              <c:idx val="0"/>
              <c:layout>
                <c:manualLayout>
                  <c:x val="6.3416052999841462E-3"/>
                  <c:y val="9.8473935729101545E-3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i="0" u="none" strike="noStrike" kern="1200" spc="0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rPr>
                      <a:t>10 %</a:t>
                    </a:r>
                    <a:endParaRPr lang="en-US" sz="1600" b="1" i="0" u="none" strike="noStrike" kern="1200" spc="0" baseline="0" dirty="0">
                      <a:solidFill>
                        <a:schemeClr val="accent4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9A9-4888-A023-50F2A7733ADD}"/>
                </c:ext>
              </c:extLst>
            </c:dLbl>
            <c:dLbl>
              <c:idx val="1"/>
              <c:layout>
                <c:manualLayout>
                  <c:x val="1.5854013249960365E-2"/>
                  <c:y val="2.0709357045742154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i="0" u="none" strike="noStrike" kern="1200" spc="0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rPr>
                      <a:t>89 %</a:t>
                    </a:r>
                    <a:endParaRPr lang="en-US" dirty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9A9-4888-A023-50F2A7733ADD}"/>
                </c:ext>
              </c:extLst>
            </c:dLbl>
            <c:dLbl>
              <c:idx val="2"/>
              <c:layout>
                <c:manualLayout>
                  <c:x val="6.3416052999841462E-3"/>
                  <c:y val="1.9101490797940344E-2"/>
                </c:manualLayout>
              </c:layout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sz="1000" b="0" i="0" u="none" strike="noStrike" kern="120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i="0" u="none" strike="noStrike" kern="1200" spc="0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rPr>
                      <a:t>1 %</a:t>
                    </a:r>
                    <a:endParaRPr lang="en-US" dirty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9A9-4888-A023-50F2A7733AD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0A2-4C15-B576-D7B5233D79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accent4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1-2 группа</c:v>
                </c:pt>
                <c:pt idx="1">
                  <c:v>1-3 группа</c:v>
                </c:pt>
                <c:pt idx="2">
                  <c:v>1-4 группа</c:v>
                </c:pt>
                <c:pt idx="3">
                  <c:v>1-5 группа</c:v>
                </c:pt>
              </c:strCache>
            </c:strRef>
          </c:cat>
          <c:val>
            <c:numRef>
              <c:f>Лист1!$B$2:$B$5</c:f>
              <c:numCache>
                <c:formatCode>0.0%</c:formatCode>
                <c:ptCount val="4"/>
                <c:pt idx="0">
                  <c:v>0.15</c:v>
                </c:pt>
                <c:pt idx="1">
                  <c:v>0.89</c:v>
                </c:pt>
                <c:pt idx="2">
                  <c:v>0.05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9A9-4888-A023-50F2A7733A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1"/>
        <c:axId val="328282432"/>
        <c:axId val="328291584"/>
      </c:barChart>
      <c:catAx>
        <c:axId val="3282824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28291584"/>
        <c:crosses val="autoZero"/>
        <c:auto val="1"/>
        <c:lblAlgn val="ctr"/>
        <c:lblOffset val="100"/>
        <c:noMultiLvlLbl val="0"/>
      </c:catAx>
      <c:valAx>
        <c:axId val="328291584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extTo"/>
        <c:crossAx val="328282432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1800" b="1" i="0" u="none" strike="noStrike" kern="1200" baseline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i="0" u="none" strike="noStrike" kern="1200" baseline="0" dirty="0" smtClean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Приемная семья</a:t>
            </a:r>
            <a:endParaRPr lang="ru-RU" sz="1800" b="1" i="0" u="none" strike="noStrike" kern="1200" baseline="0" dirty="0">
              <a:solidFill>
                <a:schemeClr val="accent4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0.1817464131855456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4481105636413795E-2"/>
          <c:y val="0.25493811488205997"/>
          <c:w val="0.9186514351627032"/>
          <c:h val="0.720650557731712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CE6633">
                <a:lumMod val="75000"/>
              </a:srgbClr>
            </a:solidFill>
            <a:scene3d>
              <a:camera prst="orthographicFront"/>
              <a:lightRig rig="threePt" dir="t"/>
            </a:scene3d>
            <a:sp3d>
              <a:bevelT w="127000" h="127000"/>
            </a:sp3d>
          </c:spPr>
          <c:invertIfNegative val="0"/>
          <c:dPt>
            <c:idx val="0"/>
            <c:invertIfNegative val="0"/>
            <c:bubble3D val="0"/>
            <c:explosion val="1"/>
            <c:spPr>
              <a:solidFill>
                <a:srgbClr val="CE6633">
                  <a:lumMod val="75000"/>
                </a:srgb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1-359E-43A2-8B70-C2F939E547EF}"/>
              </c:ext>
            </c:extLst>
          </c:dPt>
          <c:dPt>
            <c:idx val="1"/>
            <c:invertIfNegative val="0"/>
            <c:bubble3D val="0"/>
            <c:spPr>
              <a:solidFill>
                <a:srgbClr val="86C157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3-359E-43A2-8B70-C2F939E547EF}"/>
              </c:ext>
            </c:extLst>
          </c:dPt>
          <c:dPt>
            <c:idx val="2"/>
            <c:invertIfNegative val="0"/>
            <c:bubble3D val="0"/>
            <c:spPr>
              <a:solidFill>
                <a:srgbClr val="FF9933"/>
              </a:solidFill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5-359E-43A2-8B70-C2F939E547EF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127000" h="127000"/>
              </a:sp3d>
            </c:spPr>
            <c:extLst>
              <c:ext xmlns:c16="http://schemas.microsoft.com/office/drawing/2014/chart" uri="{C3380CC4-5D6E-409C-BE32-E72D297353CC}">
                <c16:uniqueId val="{00000007-359E-43A2-8B70-C2F939E547E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chemeClr val="accent4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1-2 игруппа</c:v>
                </c:pt>
                <c:pt idx="1">
                  <c:v>1-3 группа</c:v>
                </c:pt>
                <c:pt idx="2">
                  <c:v>1-4 группа</c:v>
                </c:pt>
                <c:pt idx="3">
                  <c:v>1-5 группа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7.0000000000000007E-2</c:v>
                </c:pt>
                <c:pt idx="1">
                  <c:v>0.75</c:v>
                </c:pt>
                <c:pt idx="2">
                  <c:v>0.08</c:v>
                </c:pt>
                <c:pt idx="3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59E-43A2-8B70-C2F939E547E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"/>
        <c:axId val="328282432"/>
        <c:axId val="328291584"/>
      </c:barChart>
      <c:catAx>
        <c:axId val="3282824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28291584"/>
        <c:crosses val="autoZero"/>
        <c:auto val="1"/>
        <c:lblAlgn val="ctr"/>
        <c:lblOffset val="100"/>
        <c:noMultiLvlLbl val="0"/>
      </c:catAx>
      <c:valAx>
        <c:axId val="32829158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328282432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624312656932702E-2"/>
          <c:y val="3.9477764008648629E-2"/>
          <c:w val="0.97252498260427223"/>
          <c:h val="0.779736227001475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ОРП </c:v>
                </c:pt>
              </c:strCache>
            </c:strRef>
          </c:tx>
          <c:spPr>
            <a:solidFill>
              <a:srgbClr val="86C157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195</c:v>
                </c:pt>
                <c:pt idx="1">
                  <c:v>251</c:v>
                </c:pt>
                <c:pt idx="2">
                  <c:v>209</c:v>
                </c:pt>
                <c:pt idx="3">
                  <c:v>199</c:v>
                </c:pt>
                <c:pt idx="4">
                  <c:v>134</c:v>
                </c:pt>
                <c:pt idx="5">
                  <c:v>148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EE-46EB-8959-37F8A8F247D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из них ОРП оба или ед. родитель</c:v>
                </c:pt>
              </c:strCache>
            </c:strRef>
          </c:tx>
          <c:spPr>
            <a:solidFill>
              <a:srgbClr val="D99C3F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139</c:v>
                </c:pt>
                <c:pt idx="1">
                  <c:v>195</c:v>
                </c:pt>
                <c:pt idx="2">
                  <c:v>165</c:v>
                </c:pt>
                <c:pt idx="3">
                  <c:v>87</c:v>
                </c:pt>
                <c:pt idx="4">
                  <c:v>61</c:v>
                </c:pt>
                <c:pt idx="5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EE-46EB-8959-37F8A8F247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30528160"/>
        <c:axId val="230528552"/>
      </c:barChart>
      <c:catAx>
        <c:axId val="230528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693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0528552"/>
        <c:crosses val="autoZero"/>
        <c:auto val="1"/>
        <c:lblAlgn val="ctr"/>
        <c:lblOffset val="100"/>
        <c:noMultiLvlLbl val="0"/>
      </c:catAx>
      <c:valAx>
        <c:axId val="2305285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30528160"/>
        <c:crosses val="autoZero"/>
        <c:crossBetween val="between"/>
      </c:valAx>
      <c:spPr>
        <a:noFill/>
        <a:ln w="25387">
          <a:noFill/>
        </a:ln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ru-RU" sz="1600" b="0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21881077541091928"/>
          <c:y val="0.90661384424779368"/>
          <c:w val="0.68004674924300246"/>
          <c:h val="8.97657086070286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1600" b="0" i="0" u="none" strike="noStrike" kern="1200" baseline="0">
              <a:solidFill>
                <a:schemeClr val="accent6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7928880064700098E-3"/>
          <c:y val="3.7089717125533717E-2"/>
          <c:w val="0.94558130767996351"/>
          <c:h val="0.849104850708511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D99C3F">
                <a:lumMod val="75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solidFill>
                      <a:schemeClr val="accent6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43</c:v>
                </c:pt>
                <c:pt idx="1">
                  <c:v>44</c:v>
                </c:pt>
                <c:pt idx="2">
                  <c:v>24</c:v>
                </c:pt>
                <c:pt idx="3">
                  <c:v>20</c:v>
                </c:pt>
                <c:pt idx="4">
                  <c:v>20</c:v>
                </c:pt>
                <c:pt idx="5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7E-42EF-B4B6-6BB4F047BD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30529728"/>
        <c:axId val="230530120"/>
      </c:barChart>
      <c:catAx>
        <c:axId val="230529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674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0530120"/>
        <c:crosses val="autoZero"/>
        <c:auto val="1"/>
        <c:lblAlgn val="ctr"/>
        <c:lblOffset val="100"/>
        <c:noMultiLvlLbl val="0"/>
      </c:catAx>
      <c:valAx>
        <c:axId val="2305301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30529728"/>
        <c:crosses val="autoZero"/>
        <c:crossBetween val="between"/>
      </c:valAx>
      <c:spPr>
        <a:noFill/>
        <a:ln w="25349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2.3221646369289736E-2"/>
          <c:w val="0.99152591916310373"/>
          <c:h val="0.876618507162256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C0504D">
                <a:lumMod val="75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solidFill>
                      <a:schemeClr val="accent6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48</c:v>
                </c:pt>
                <c:pt idx="1">
                  <c:v>63</c:v>
                </c:pt>
                <c:pt idx="2">
                  <c:v>26</c:v>
                </c:pt>
                <c:pt idx="3">
                  <c:v>24</c:v>
                </c:pt>
                <c:pt idx="4">
                  <c:v>38</c:v>
                </c:pt>
                <c:pt idx="5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7E-42EF-B4B6-6BB4F047BD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320655560"/>
        <c:axId val="231638984"/>
      </c:barChart>
      <c:catAx>
        <c:axId val="320655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674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1638984"/>
        <c:crosses val="autoZero"/>
        <c:auto val="1"/>
        <c:lblAlgn val="ctr"/>
        <c:lblOffset val="100"/>
        <c:noMultiLvlLbl val="0"/>
      </c:catAx>
      <c:valAx>
        <c:axId val="2316389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20655560"/>
        <c:crosses val="autoZero"/>
        <c:crossBetween val="between"/>
      </c:valAx>
      <c:spPr>
        <a:noFill/>
        <a:ln w="25349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0.49115</cdr:x>
      <cdr:y>0.9261</cdr:y>
    </cdr:from>
    <cdr:to>
      <cdr:x>0.49635</cdr:x>
      <cdr:y>0.9381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4314741" y="3528392"/>
          <a:ext cx="45719" cy="45719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  <a:ln xmlns:a="http://schemas.openxmlformats.org/drawingml/2006/main">
          <a:solidFill>
            <a:schemeClr val="accent1">
              <a:lumMod val="20000"/>
              <a:lumOff val="80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0.03564</cdr:x>
      <cdr:y>0.77965</cdr:y>
    </cdr:from>
    <cdr:to>
      <cdr:x>0.09911</cdr:x>
      <cdr:y>0.90777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78747" y="3067247"/>
          <a:ext cx="496337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71800" cy="497364"/>
          </a:xfrm>
          <a:prstGeom prst="rect">
            <a:avLst/>
          </a:prstGeom>
        </p:spPr>
        <p:txBody>
          <a:bodyPr vert="horz" lIns="91810" tIns="45904" rIns="91810" bIns="4590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22" y="3"/>
            <a:ext cx="2971800" cy="497364"/>
          </a:xfrm>
          <a:prstGeom prst="rect">
            <a:avLst/>
          </a:prstGeom>
        </p:spPr>
        <p:txBody>
          <a:bodyPr vert="horz" lIns="91810" tIns="45904" rIns="91810" bIns="45904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13.03.2026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2713" y="746125"/>
            <a:ext cx="66325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0" tIns="45904" rIns="91810" bIns="4590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9"/>
            <a:ext cx="5486400" cy="4476274"/>
          </a:xfrm>
          <a:prstGeom prst="rect">
            <a:avLst/>
          </a:prstGeom>
        </p:spPr>
        <p:txBody>
          <a:bodyPr vert="horz" lIns="91810" tIns="45904" rIns="91810" bIns="4590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48189"/>
            <a:ext cx="2971800" cy="497364"/>
          </a:xfrm>
          <a:prstGeom prst="rect">
            <a:avLst/>
          </a:prstGeom>
        </p:spPr>
        <p:txBody>
          <a:bodyPr vert="horz" lIns="91810" tIns="45904" rIns="91810" bIns="4590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22" y="9448189"/>
            <a:ext cx="2971800" cy="497364"/>
          </a:xfrm>
          <a:prstGeom prst="rect">
            <a:avLst/>
          </a:prstGeom>
        </p:spPr>
        <p:txBody>
          <a:bodyPr vert="horz" lIns="91810" tIns="45904" rIns="91810" bIns="45904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4A440-125E-4764-8E21-6276665707C7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7210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4A440-125E-4764-8E21-6276665707C7}" type="slidenum">
              <a:rPr lang="ru-RU" smtClean="0"/>
              <a:pPr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7271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4A440-125E-4764-8E21-6276665707C7}" type="slidenum">
              <a:rPr lang="ru-RU" smtClean="0"/>
              <a:pPr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8600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4A440-125E-4764-8E21-6276665707C7}" type="slidenum">
              <a:rPr lang="ru-RU" smtClean="0"/>
              <a:pPr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0696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4A440-125E-4764-8E21-6276665707C7}" type="slidenum">
              <a:rPr lang="ru-RU" smtClean="0"/>
              <a:pPr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6233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6861D09-BF3E-4B2D-B517-87EF12595C6A}" type="slidenum">
              <a:rPr lang="ru-RU" smtClean="0"/>
              <a:pPr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1731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6861D09-BF3E-4B2D-B517-87EF12595C6A}" type="slidenum">
              <a:rPr lang="ru-RU" smtClean="0"/>
              <a:pPr/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9757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6861D09-BF3E-4B2D-B517-87EF12595C6A}" type="slidenum">
              <a:rPr lang="ru-RU" smtClean="0"/>
              <a:pPr/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2308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6861D09-BF3E-4B2D-B517-87EF12595C6A}" type="slidenum">
              <a:rPr lang="ru-RU" smtClean="0"/>
              <a:pPr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5657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4A440-125E-4764-8E21-6276665707C7}" type="slidenum">
              <a:rPr lang="ru-RU" smtClean="0"/>
              <a:pPr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6354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4A440-125E-4764-8E21-6276665707C7}" type="slidenum">
              <a:rPr lang="ru-RU" smtClean="0"/>
              <a:pPr/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728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4A440-125E-4764-8E21-6276665707C7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719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6861D09-BF3E-4B2D-B517-87EF12595C6A}" type="slidenum">
              <a:rPr lang="ru-RU" smtClean="0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229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6861D09-BF3E-4B2D-B517-87EF12595C6A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8403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6861D09-BF3E-4B2D-B517-87EF12595C6A}" type="slidenum">
              <a:rPr lang="ru-RU" smtClean="0"/>
              <a:pPr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001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6861D09-BF3E-4B2D-B517-87EF12595C6A}" type="slidenum">
              <a:rPr lang="ru-RU" smtClean="0"/>
              <a:pPr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300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4A440-125E-4764-8E21-6276665707C7}" type="slidenum">
              <a:rPr lang="ru-RU" smtClean="0"/>
              <a:pPr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211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4A440-125E-4764-8E21-6276665707C7}" type="slidenum">
              <a:rPr lang="ru-RU" smtClean="0"/>
              <a:pPr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978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4A440-125E-4764-8E21-6276665707C7}" type="slidenum">
              <a:rPr lang="ru-RU" smtClean="0"/>
              <a:pPr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530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975589"/>
            <a:ext cx="6517482" cy="1881910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2914651"/>
            <a:ext cx="6517482" cy="1028699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13.03.2026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9263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3217030"/>
            <a:ext cx="7773324" cy="608708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523696"/>
            <a:ext cx="7366899" cy="2410602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3831546"/>
            <a:ext cx="7773339" cy="511854"/>
          </a:xfrm>
        </p:spPr>
        <p:txBody>
          <a:bodyPr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13.03.2026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491674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457200"/>
            <a:ext cx="7773339" cy="2570434"/>
          </a:xfrm>
        </p:spPr>
        <p:txBody>
          <a:bodyPr anchor="ctr"/>
          <a:lstStyle>
            <a:lvl1pPr algn="ctr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3153616"/>
            <a:ext cx="7773339" cy="1189785"/>
          </a:xfrm>
        </p:spPr>
        <p:txBody>
          <a:bodyPr anchor="ctr"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13.03.2026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6897822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457200"/>
            <a:ext cx="6977064" cy="2244678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2707524"/>
            <a:ext cx="6564224" cy="44609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3279597"/>
            <a:ext cx="7773339" cy="10657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13.03.2026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1116" y="565625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18169" y="22451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689359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1604041"/>
            <a:ext cx="7773339" cy="1883876"/>
          </a:xfrm>
        </p:spPr>
        <p:txBody>
          <a:bodyPr anchor="b"/>
          <a:lstStyle>
            <a:lvl1pPr algn="ctr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3496751"/>
            <a:ext cx="7773339" cy="855483"/>
          </a:xfrm>
        </p:spPr>
        <p:txBody>
          <a:bodyPr anchor="t"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13.03.2026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120547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457200"/>
            <a:ext cx="7773339" cy="12038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1775320"/>
            <a:ext cx="2474232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207517"/>
            <a:ext cx="2474232" cy="2135884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1775320"/>
            <a:ext cx="2468641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207517"/>
            <a:ext cx="2477513" cy="2135884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1775320"/>
            <a:ext cx="2478696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207517"/>
            <a:ext cx="2478696" cy="2135884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13.03.2026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4882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458079"/>
            <a:ext cx="7773339" cy="120294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3153615"/>
            <a:ext cx="2472307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65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1775320"/>
            <a:ext cx="2472307" cy="1143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3585811"/>
            <a:ext cx="2472307" cy="757589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3153615"/>
            <a:ext cx="2476371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65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1775320"/>
            <a:ext cx="2477514" cy="1143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3585811"/>
            <a:ext cx="2477514" cy="757589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3153615"/>
            <a:ext cx="2475511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65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1775320"/>
            <a:ext cx="2478696" cy="1143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3585809"/>
            <a:ext cx="2478790" cy="757591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13.03.2026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921539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1775320"/>
            <a:ext cx="7773339" cy="25680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13.03.2026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064827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57201"/>
            <a:ext cx="1914995" cy="38861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457201"/>
            <a:ext cx="5744043" cy="38861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13.03.2026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11562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13.03.2026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2599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1775320"/>
            <a:ext cx="7772870" cy="25680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13.03.2026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370683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21423"/>
            <a:ext cx="7763814" cy="2052614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743093"/>
            <a:ext cx="7763814" cy="1026137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13.03.2026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7763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463888"/>
            <a:ext cx="7773338" cy="11971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1775320"/>
            <a:ext cx="3829520" cy="25680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1775320"/>
            <a:ext cx="3829050" cy="25680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13.03.2026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968500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463888"/>
            <a:ext cx="7773338" cy="11971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1778263"/>
            <a:ext cx="3655106" cy="509996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195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2288260"/>
            <a:ext cx="3829520" cy="20551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1778263"/>
            <a:ext cx="3661353" cy="509996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195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2288260"/>
            <a:ext cx="3829051" cy="20551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13.03.2026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4957932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13.03.2026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298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13.03.2026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2182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457200"/>
            <a:ext cx="2951766" cy="1517439"/>
          </a:xfrm>
        </p:spPr>
        <p:txBody>
          <a:bodyPr anchor="b"/>
          <a:lstStyle>
            <a:lvl1pPr algn="ctr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457201"/>
            <a:ext cx="4650122" cy="38861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1974639"/>
            <a:ext cx="2951767" cy="2368761"/>
          </a:xfrm>
        </p:spPr>
        <p:txBody>
          <a:bodyPr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13.03.2026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147970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457200"/>
            <a:ext cx="4451227" cy="1517441"/>
          </a:xfrm>
        </p:spPr>
        <p:txBody>
          <a:bodyPr anchor="b"/>
          <a:lstStyle>
            <a:lvl1pPr algn="ctr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68602" y="457201"/>
            <a:ext cx="2441519" cy="38862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1974639"/>
            <a:ext cx="4451212" cy="2368760"/>
          </a:xfrm>
        </p:spPr>
        <p:txBody>
          <a:bodyPr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13.03.2026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560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1775320"/>
            <a:ext cx="7773339" cy="2568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13.03.2026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4862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</p:sldLayoutIdLst>
  <p:hf hdr="0" ft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7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Clr>
          <a:schemeClr val="tx1"/>
        </a:buClr>
        <a:buFont typeface="Arial" panose="020B0604020202020204" pitchFamily="34" charset="0"/>
        <a:buChar char="•"/>
        <a:defRPr sz="15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tx1"/>
        </a:buClr>
        <a:buFont typeface="Arial" panose="020B0604020202020204" pitchFamily="34" charset="0"/>
        <a:buChar char="•"/>
        <a:defRPr sz="13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tx1"/>
        </a:buClr>
        <a:buFont typeface="Arial" panose="020B0604020202020204" pitchFamily="34" charset="0"/>
        <a:buChar char="•"/>
        <a:defRPr sz="12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tx1"/>
        </a:buClr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tx1"/>
        </a:buClr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tx1"/>
        </a:buClr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tx1"/>
        </a:buClr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tx1"/>
        </a:buClr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tx1"/>
        </a:buClr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chart" Target="../charts/chart14.xml"/><Relationship Id="rId7" Type="http://schemas.openxmlformats.org/officeDocument/2006/relationships/image" Target="../media/image4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8.xml"/><Relationship Id="rId6" Type="http://schemas.openxmlformats.org/officeDocument/2006/relationships/chart" Target="../charts/chart17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chart" Target="../charts/chart35.xml"/><Relationship Id="rId7" Type="http://schemas.openxmlformats.org/officeDocument/2006/relationships/image" Target="../media/image8.png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chart" Target="../charts/chart43.xml"/><Relationship Id="rId7" Type="http://schemas.openxmlformats.org/officeDocument/2006/relationships/chart" Target="../charts/chart46.xml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18.xml"/><Relationship Id="rId6" Type="http://schemas.openxmlformats.org/officeDocument/2006/relationships/chart" Target="../charts/chart45.xml"/><Relationship Id="rId5" Type="http://schemas.openxmlformats.org/officeDocument/2006/relationships/chart" Target="../charts/chart44.xml"/><Relationship Id="rId4" Type="http://schemas.openxmlformats.org/officeDocument/2006/relationships/image" Target="../media/image4.png"/><Relationship Id="rId9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4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chart" Target="../charts/chart5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3.xml"/><Relationship Id="rId2" Type="http://schemas.openxmlformats.org/officeDocument/2006/relationships/chart" Target="../charts/chart5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5.xml"/><Relationship Id="rId2" Type="http://schemas.openxmlformats.org/officeDocument/2006/relationships/chart" Target="../charts/chart5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7.xml"/><Relationship Id="rId2" Type="http://schemas.openxmlformats.org/officeDocument/2006/relationships/chart" Target="../charts/chart5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9.xml"/><Relationship Id="rId2" Type="http://schemas.openxmlformats.org/officeDocument/2006/relationships/chart" Target="../charts/chart5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1.xml"/><Relationship Id="rId2" Type="http://schemas.openxmlformats.org/officeDocument/2006/relationships/chart" Target="../charts/chart6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1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1.emf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4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5.png"/><Relationship Id="rId9" Type="http://schemas.openxmlformats.org/officeDocument/2006/relationships/image" Target="../media/image2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91C672EB-47DC-469E-BFA6-BD3B357E1A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8987" y="3700571"/>
            <a:ext cx="32004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  <a:defRPr/>
            </a:pPr>
            <a:r>
              <a:rPr lang="ru-RU" altLang="ru-RU" sz="1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Директор</a:t>
            </a:r>
            <a:endParaRPr lang="en-US" altLang="ru-RU" sz="12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altLang="ru-RU" sz="1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ГКУ «Республиканский центр усыновления, опеки и попечительства»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Д.Р. Хабибуллина</a:t>
            </a: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024E7251-3D87-41E5-BB7E-EE3DF66C48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1131590"/>
            <a:ext cx="7278722" cy="2062103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О деятельности</a:t>
            </a:r>
            <a:br>
              <a:rPr lang="ru-RU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</a:b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ГКУ «Республиканский центр усыновления, опеки и попечительства» за 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2025 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год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 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 </a:t>
            </a:r>
            <a:endParaRPr lang="ru-RU" altLang="ru-RU" sz="32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0894956"/>
              </p:ext>
            </p:extLst>
          </p:nvPr>
        </p:nvGraphicFramePr>
        <p:xfrm>
          <a:off x="395536" y="1214602"/>
          <a:ext cx="8424936" cy="3569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5545" y="144709"/>
            <a:ext cx="7524328" cy="1015663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КОЛИЧЕСТВО ДЕТЕЙ, ОТОБРАННЫХ У РОДИТЕЛЕЙ</a:t>
            </a:r>
          </a:p>
          <a:p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ИЛИ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ДРУГИХ ЛИЦ, ПО СТАТЬЕ 77 СЕМЕЙНОГО КОДЕКСА РОССИЙСКОЙ ФЕДЕРАЦИИ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02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0622484"/>
              </p:ext>
            </p:extLst>
          </p:nvPr>
        </p:nvGraphicFramePr>
        <p:xfrm>
          <a:off x="107504" y="959468"/>
          <a:ext cx="8928992" cy="4053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7504" y="89256"/>
            <a:ext cx="7200800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КОЛИЧЕСТВО ДЕТЕЙ, ОСТАВЛЕННЫХ ПРИ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/>
            </a:r>
            <a:b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РОЖДЕНИИ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В МЕДИЦИНСКИХ ОРГАНИЗАЦИЯХ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2194067"/>
              </p:ext>
            </p:extLst>
          </p:nvPr>
        </p:nvGraphicFramePr>
        <p:xfrm>
          <a:off x="107504" y="915566"/>
          <a:ext cx="8768139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07504" y="119782"/>
            <a:ext cx="7488832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ЧИСЛЕННОСТЬ ДЕТЕЙ, СОСТОЯЩИХ 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НА УЧЕТЕ В ГБД АИСТ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96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5978878"/>
              </p:ext>
            </p:extLst>
          </p:nvPr>
        </p:nvGraphicFramePr>
        <p:xfrm>
          <a:off x="107504" y="1059583"/>
          <a:ext cx="5400599" cy="3954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Скругленная прямоугольная выноска 2"/>
          <p:cNvSpPr/>
          <p:nvPr/>
        </p:nvSpPr>
        <p:spPr>
          <a:xfrm>
            <a:off x="5868144" y="1468607"/>
            <a:ext cx="3104623" cy="3545006"/>
          </a:xfrm>
          <a:prstGeom prst="wedgeRoundRectCallout">
            <a:avLst>
              <a:gd name="adj1" fmla="val -109103"/>
              <a:gd name="adj2" fmla="val -47273"/>
              <a:gd name="adj3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3130239"/>
              </p:ext>
            </p:extLst>
          </p:nvPr>
        </p:nvGraphicFramePr>
        <p:xfrm>
          <a:off x="5726410" y="1468607"/>
          <a:ext cx="3104622" cy="3674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0" y="88076"/>
            <a:ext cx="7740352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ЧИСЛЕННОСТЬ ДЕТЕЙ, НАХОДЯЩИХСЯ 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ПОД НАДЗОРОМ В ОРГАНИЗАЦИЯХ ДЛЯ ДЕТЕЙ-СИРОТ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73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CF094ECB-33C5-4DFF-A1BE-50F459B025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785892"/>
              </p:ext>
            </p:extLst>
          </p:nvPr>
        </p:nvGraphicFramePr>
        <p:xfrm>
          <a:off x="179512" y="1347614"/>
          <a:ext cx="8784977" cy="3600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7641">
                  <a:extLst>
                    <a:ext uri="{9D8B030D-6E8A-4147-A177-3AD203B41FA5}">
                      <a16:colId xmlns:a16="http://schemas.microsoft.com/office/drawing/2014/main" val="2630551957"/>
                    </a:ext>
                  </a:extLst>
                </a:gridCol>
                <a:gridCol w="1126278">
                  <a:extLst>
                    <a:ext uri="{9D8B030D-6E8A-4147-A177-3AD203B41FA5}">
                      <a16:colId xmlns:a16="http://schemas.microsoft.com/office/drawing/2014/main" val="1262890863"/>
                    </a:ext>
                  </a:extLst>
                </a:gridCol>
                <a:gridCol w="1126278">
                  <a:extLst>
                    <a:ext uri="{9D8B030D-6E8A-4147-A177-3AD203B41FA5}">
                      <a16:colId xmlns:a16="http://schemas.microsoft.com/office/drawing/2014/main" val="815533591"/>
                    </a:ext>
                  </a:extLst>
                </a:gridCol>
                <a:gridCol w="10511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51195">
                  <a:extLst>
                    <a:ext uri="{9D8B030D-6E8A-4147-A177-3AD203B41FA5}">
                      <a16:colId xmlns:a16="http://schemas.microsoft.com/office/drawing/2014/main" val="2476401162"/>
                    </a:ext>
                  </a:extLst>
                </a:gridCol>
                <a:gridCol w="1051195">
                  <a:extLst>
                    <a:ext uri="{9D8B030D-6E8A-4147-A177-3AD203B41FA5}">
                      <a16:colId xmlns:a16="http://schemas.microsoft.com/office/drawing/2014/main" val="1002711215"/>
                    </a:ext>
                  </a:extLst>
                </a:gridCol>
                <a:gridCol w="1051195">
                  <a:extLst>
                    <a:ext uri="{9D8B030D-6E8A-4147-A177-3AD203B41FA5}">
                      <a16:colId xmlns:a16="http://schemas.microsoft.com/office/drawing/2014/main" val="352008998"/>
                    </a:ext>
                  </a:extLst>
                </a:gridCol>
              </a:tblGrid>
              <a:tr h="8750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Наименование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учреждения, ведомства</a:t>
                      </a:r>
                      <a:endParaRPr lang="ru-RU" sz="1200" b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</a:t>
                      </a:r>
                      <a:endParaRPr lang="ru-RU" sz="1400" b="0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01.01.2021</a:t>
                      </a:r>
                      <a:endParaRPr lang="ru-RU" sz="14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01.01.2022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01.01.2023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01.01.202</a:t>
                      </a:r>
                      <a:r>
                        <a:rPr lang="en-US" sz="14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400" b="0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01.01.2025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01.01.2026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17678"/>
                  </a:ext>
                </a:extLst>
              </a:tr>
              <a:tr h="585764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Детские дома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МО и Н РТ</a:t>
                      </a:r>
                      <a:endParaRPr lang="ru-RU" sz="16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218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222</a:t>
                      </a:r>
                      <a:endParaRPr lang="ru-RU" sz="18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237</a:t>
                      </a:r>
                      <a:endParaRPr lang="ru-RU" sz="18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214</a:t>
                      </a:r>
                      <a:endParaRPr lang="ru-RU" sz="18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ru-RU" sz="18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ru-RU" sz="18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227</a:t>
                      </a:r>
                      <a:endParaRPr lang="ru-RU" sz="18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1235486"/>
                  </a:ext>
                </a:extLst>
              </a:tr>
              <a:tr h="56707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Школы-интернаты 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МО и Н РТ</a:t>
                      </a:r>
                      <a:endParaRPr lang="ru-RU" sz="16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</a:t>
                      </a:r>
                      <a:endParaRPr lang="ru-RU" sz="18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  <a:endParaRPr lang="ru-RU" sz="18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</a:t>
                      </a:r>
                      <a:endParaRPr lang="ru-RU" sz="18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</a:t>
                      </a:r>
                      <a:endParaRPr lang="ru-RU" sz="18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  <a:endParaRPr lang="ru-RU" sz="18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0088635"/>
                  </a:ext>
                </a:extLst>
              </a:tr>
              <a:tr h="519434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Дом ребенка </a:t>
                      </a:r>
                      <a:r>
                        <a:rPr lang="ru-RU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МЗ РТ</a:t>
                      </a:r>
                      <a:endParaRPr lang="ru-RU" sz="16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</a:t>
                      </a:r>
                      <a:endParaRPr lang="ru-RU" sz="18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</a:t>
                      </a:r>
                      <a:endParaRPr lang="ru-RU" sz="18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</a:t>
                      </a:r>
                      <a:endParaRPr lang="ru-RU" sz="18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</a:t>
                      </a:r>
                      <a:endParaRPr lang="ru-RU" sz="18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  <a:endParaRPr lang="ru-RU" sz="18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386351"/>
                  </a:ext>
                </a:extLst>
              </a:tr>
              <a:tr h="56707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Дома-интернаты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МТЗ и С РТ</a:t>
                      </a:r>
                      <a:endParaRPr lang="ru-RU" sz="16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166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150</a:t>
                      </a:r>
                      <a:endParaRPr lang="ru-RU" sz="18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129</a:t>
                      </a:r>
                      <a:endParaRPr lang="ru-RU" sz="18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104</a:t>
                      </a:r>
                      <a:endParaRPr lang="ru-RU" sz="18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ru-RU" sz="18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8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94</a:t>
                      </a:r>
                      <a:endParaRPr lang="ru-RU" sz="18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8642134"/>
                  </a:ext>
                </a:extLst>
              </a:tr>
              <a:tr h="485973">
                <a:tc>
                  <a:txBody>
                    <a:bodyPr/>
                    <a:lstStyle/>
                    <a:p>
                      <a:pPr algn="r"/>
                      <a:r>
                        <a:rPr lang="ru-RU" sz="20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ИТОГО: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523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481</a:t>
                      </a:r>
                      <a:endParaRPr lang="ru-RU" sz="1800" b="1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468</a:t>
                      </a:r>
                      <a:endParaRPr lang="ru-RU" sz="1800" b="1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403</a:t>
                      </a:r>
                      <a:endParaRPr lang="ru-RU" sz="1800" b="1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ru-RU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  <a:endParaRPr lang="ru-RU" sz="1800" b="1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419</a:t>
                      </a:r>
                      <a:endParaRPr lang="ru-RU" sz="1800" b="1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5496" y="92333"/>
            <a:ext cx="7596336" cy="1015663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ЧИСЛЕННОСТЬ ДЕТЕЙ В ОРГАНИЗАЦИЯХ ДЛЯ 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ДЕТЕЙ-СИРОТ И ДЕТЕЙ, ОСТАВШИХСЯ БЕЗ ПОПЕЧЕНИЯ РОДИТЕЛЕЙ, РАЗЛИЧНЫХ ВЕДОМСТВ РТ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47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284253" y="1275606"/>
            <a:ext cx="4207469" cy="1795981"/>
            <a:chOff x="827584" y="535109"/>
            <a:chExt cx="4207469" cy="1795981"/>
          </a:xfrm>
        </p:grpSpPr>
        <p:graphicFrame>
          <p:nvGraphicFramePr>
            <p:cNvPr id="12" name="Объект 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161751566"/>
                </p:ext>
              </p:extLst>
            </p:nvPr>
          </p:nvGraphicFramePr>
          <p:xfrm>
            <a:off x="827584" y="535109"/>
            <a:ext cx="1693014" cy="179598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6" name="TextBox 5"/>
            <p:cNvSpPr txBox="1"/>
            <p:nvPr/>
          </p:nvSpPr>
          <p:spPr>
            <a:xfrm>
              <a:off x="2581806" y="876287"/>
              <a:ext cx="24532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chemeClr val="accent5">
                      <a:lumMod val="50000"/>
                    </a:schemeClr>
                  </a:solidFill>
                </a:rPr>
                <a:t>79% </a:t>
              </a:r>
              <a:r>
                <a:rPr lang="ru-RU" sz="1400" dirty="0" smtClean="0">
                  <a:solidFill>
                    <a:schemeClr val="accent5">
                      <a:lumMod val="50000"/>
                    </a:schemeClr>
                  </a:solidFill>
                </a:rPr>
                <a:t>дети старше 10 лет</a:t>
              </a:r>
              <a:endParaRPr lang="ru-RU" sz="14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5805066" y="1294308"/>
            <a:ext cx="3438523" cy="1758576"/>
            <a:chOff x="609123" y="1632380"/>
            <a:chExt cx="3438523" cy="1758576"/>
          </a:xfrm>
        </p:grpSpPr>
        <p:graphicFrame>
          <p:nvGraphicFramePr>
            <p:cNvPr id="14" name="Объект 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3241633"/>
                </p:ext>
              </p:extLst>
            </p:nvPr>
          </p:nvGraphicFramePr>
          <p:xfrm>
            <a:off x="609123" y="1659495"/>
            <a:ext cx="1905024" cy="173146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8" name="TextBox 17"/>
            <p:cNvSpPr txBox="1"/>
            <p:nvPr/>
          </p:nvSpPr>
          <p:spPr>
            <a:xfrm>
              <a:off x="1812508" y="1632380"/>
              <a:ext cx="22351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chemeClr val="accent5">
                      <a:lumMod val="50000"/>
                    </a:schemeClr>
                  </a:solidFill>
                </a:rPr>
                <a:t>1</a:t>
              </a:r>
              <a:r>
                <a:rPr lang="en-US" b="1" dirty="0" smtClean="0">
                  <a:solidFill>
                    <a:schemeClr val="accent5">
                      <a:lumMod val="50000"/>
                    </a:schemeClr>
                  </a:solidFill>
                </a:rPr>
                <a:t>3</a:t>
              </a:r>
              <a:r>
                <a:rPr lang="ru-RU" b="1" dirty="0" smtClean="0">
                  <a:solidFill>
                    <a:schemeClr val="accent5">
                      <a:lumMod val="50000"/>
                    </a:schemeClr>
                  </a:solidFill>
                </a:rPr>
                <a:t>% </a:t>
              </a:r>
              <a:r>
                <a:rPr lang="ru-RU" sz="1400" dirty="0">
                  <a:solidFill>
                    <a:schemeClr val="accent5">
                      <a:lumMod val="50000"/>
                    </a:schemeClr>
                  </a:solidFill>
                </a:rPr>
                <a:t>дети-сироты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284253" y="3146864"/>
            <a:ext cx="3571449" cy="1807129"/>
            <a:chOff x="834264" y="3195446"/>
            <a:chExt cx="2691948" cy="1324665"/>
          </a:xfrm>
        </p:grpSpPr>
        <p:graphicFrame>
          <p:nvGraphicFramePr>
            <p:cNvPr id="11" name="Объект 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553196638"/>
                </p:ext>
              </p:extLst>
            </p:nvPr>
          </p:nvGraphicFramePr>
          <p:xfrm>
            <a:off x="834264" y="3195446"/>
            <a:ext cx="1287928" cy="132466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9" name="TextBox 18"/>
            <p:cNvSpPr txBox="1"/>
            <p:nvPr/>
          </p:nvSpPr>
          <p:spPr>
            <a:xfrm>
              <a:off x="2122192" y="3834465"/>
              <a:ext cx="1404020" cy="2707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chemeClr val="accent5">
                      <a:lumMod val="50000"/>
                    </a:schemeClr>
                  </a:solidFill>
                </a:rPr>
                <a:t>60% </a:t>
              </a:r>
              <a:r>
                <a:rPr lang="ru-RU" sz="1400" dirty="0" smtClean="0">
                  <a:solidFill>
                    <a:schemeClr val="accent5">
                      <a:lumMod val="50000"/>
                    </a:schemeClr>
                  </a:solidFill>
                </a:rPr>
                <a:t>мальчики</a:t>
              </a:r>
              <a:endParaRPr lang="ru-RU" sz="14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265099" y="2509762"/>
            <a:ext cx="3661425" cy="1738913"/>
            <a:chOff x="5895031" y="2034654"/>
            <a:chExt cx="3011704" cy="1072670"/>
          </a:xfrm>
        </p:grpSpPr>
        <p:graphicFrame>
          <p:nvGraphicFramePr>
            <p:cNvPr id="16" name="Объект 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164672702"/>
                </p:ext>
              </p:extLst>
            </p:nvPr>
          </p:nvGraphicFramePr>
          <p:xfrm>
            <a:off x="5895031" y="2034654"/>
            <a:ext cx="1322611" cy="107267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1" name="TextBox 20"/>
            <p:cNvSpPr txBox="1"/>
            <p:nvPr/>
          </p:nvSpPr>
          <p:spPr>
            <a:xfrm>
              <a:off x="7147469" y="2328171"/>
              <a:ext cx="1759266" cy="227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chemeClr val="accent5">
                      <a:lumMod val="50000"/>
                    </a:schemeClr>
                  </a:solidFill>
                </a:rPr>
                <a:t>32% </a:t>
              </a:r>
              <a:r>
                <a:rPr lang="ru-RU" sz="1400" dirty="0" smtClean="0">
                  <a:solidFill>
                    <a:schemeClr val="accent5">
                      <a:lumMod val="50000"/>
                    </a:schemeClr>
                  </a:solidFill>
                </a:rPr>
                <a:t>инвалиды</a:t>
              </a:r>
              <a:endParaRPr lang="ru-RU" sz="14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5378331" y="3338567"/>
            <a:ext cx="3734598" cy="1729443"/>
            <a:chOff x="5295684" y="3394498"/>
            <a:chExt cx="3058334" cy="1454990"/>
          </a:xfrm>
        </p:grpSpPr>
        <p:graphicFrame>
          <p:nvGraphicFramePr>
            <p:cNvPr id="17" name="Объект 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098959389"/>
                </p:ext>
              </p:extLst>
            </p:nvPr>
          </p:nvGraphicFramePr>
          <p:xfrm>
            <a:off x="5295684" y="3394498"/>
            <a:ext cx="1653166" cy="1454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22" name="TextBox 21"/>
            <p:cNvSpPr txBox="1"/>
            <p:nvPr/>
          </p:nvSpPr>
          <p:spPr>
            <a:xfrm>
              <a:off x="6841850" y="3966634"/>
              <a:ext cx="1512168" cy="4919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chemeClr val="accent5">
                      <a:lumMod val="50000"/>
                    </a:schemeClr>
                  </a:solidFill>
                </a:rPr>
                <a:t>61% </a:t>
              </a:r>
              <a:r>
                <a:rPr lang="ru-RU" sz="1400" dirty="0" smtClean="0">
                  <a:solidFill>
                    <a:schemeClr val="accent5">
                      <a:lumMod val="50000"/>
                    </a:schemeClr>
                  </a:solidFill>
                </a:rPr>
                <a:t>братья-сёстры</a:t>
              </a:r>
              <a:endParaRPr lang="ru-RU" sz="14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107504" y="92332"/>
            <a:ext cx="7200800" cy="1015663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СТРУКТУРА КОНТИНГЕНТА ДЕТЕЙ, СОСТОЯЩИХ 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НА УЧЕТЕ В ГБД АИСТ, ВЛИЯЮЩАЯ НА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/>
            </a:r>
            <a:b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УСТРОЙСТВО ИХ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В СЕМЬИ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7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58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graphicFrame>
        <p:nvGraphicFramePr>
          <p:cNvPr id="8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830515"/>
              </p:ext>
            </p:extLst>
          </p:nvPr>
        </p:nvGraphicFramePr>
        <p:xfrm>
          <a:off x="138565" y="537748"/>
          <a:ext cx="8825923" cy="4605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" y="1840320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9" name="Прямоугольник 8"/>
          <p:cNvSpPr/>
          <p:nvPr/>
        </p:nvSpPr>
        <p:spPr>
          <a:xfrm>
            <a:off x="60191" y="33692"/>
            <a:ext cx="5616624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ЧИСЛЕННОСТЬ ВЫЯВЛЕННЫХ И 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charset="0"/>
            </a:endParaRP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ПЕРЕДАННЫХ В СЕМЬЮ ДЕТЕЙ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6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6604454"/>
              </p:ext>
            </p:extLst>
          </p:nvPr>
        </p:nvGraphicFramePr>
        <p:xfrm>
          <a:off x="251520" y="864689"/>
          <a:ext cx="8568952" cy="405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5496" y="102573"/>
            <a:ext cx="7488832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ЧИСЛЕННОСТЬ ДЕТЕЙ, ПЕРЕДАННЫХ НА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/>
            </a:r>
            <a:b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ВОСПИТАНИЕ В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ЗАМЕЩАЮЩИЕ СЕМЬИ, ЗА 202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5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 ГОД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85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5611511"/>
              </p:ext>
            </p:extLst>
          </p:nvPr>
        </p:nvGraphicFramePr>
        <p:xfrm>
          <a:off x="9921" y="771551"/>
          <a:ext cx="8828800" cy="4207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Скругленная прямоугольная выноска 13"/>
          <p:cNvSpPr/>
          <p:nvPr/>
        </p:nvSpPr>
        <p:spPr>
          <a:xfrm>
            <a:off x="5002224" y="1253667"/>
            <a:ext cx="3907868" cy="3168352"/>
          </a:xfrm>
          <a:prstGeom prst="wedgeRoundRectCallout">
            <a:avLst>
              <a:gd name="adj1" fmla="val -104214"/>
              <a:gd name="adj2" fmla="val -50890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graphicFrame>
        <p:nvGraphicFramePr>
          <p:cNvPr id="12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0837343"/>
              </p:ext>
            </p:extLst>
          </p:nvPr>
        </p:nvGraphicFramePr>
        <p:xfrm>
          <a:off x="5070208" y="1726657"/>
          <a:ext cx="3771900" cy="3252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0" y="-24529"/>
            <a:ext cx="7632848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ЧИСЛЕННОСТЬ ДЕТЕЙ,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/>
            </a:r>
            <a:b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ПЕРЕДАННЫХ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НА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УСЫНОВЛЕНИЕ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55576" y="2427734"/>
            <a:ext cx="360040" cy="377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3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80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graphicFrame>
        <p:nvGraphicFramePr>
          <p:cNvPr id="10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0974820"/>
              </p:ext>
            </p:extLst>
          </p:nvPr>
        </p:nvGraphicFramePr>
        <p:xfrm>
          <a:off x="39871" y="1111052"/>
          <a:ext cx="5098895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Скругленная прямоугольная выноска 12"/>
          <p:cNvSpPr/>
          <p:nvPr/>
        </p:nvSpPr>
        <p:spPr>
          <a:xfrm>
            <a:off x="5232005" y="1851670"/>
            <a:ext cx="3818756" cy="3122532"/>
          </a:xfrm>
          <a:prstGeom prst="wedgeRoundRectCallout">
            <a:avLst>
              <a:gd name="adj1" fmla="val -67555"/>
              <a:gd name="adj2" fmla="val -31079"/>
              <a:gd name="adj3" fmla="val 16667"/>
            </a:avLst>
          </a:prstGeom>
          <a:solidFill>
            <a:schemeClr val="accent2">
              <a:alpha val="39000"/>
            </a:schemeClr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graphicFrame>
        <p:nvGraphicFramePr>
          <p:cNvPr id="12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5499220"/>
              </p:ext>
            </p:extLst>
          </p:nvPr>
        </p:nvGraphicFramePr>
        <p:xfrm>
          <a:off x="4952628" y="1996799"/>
          <a:ext cx="4191372" cy="3385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9871" y="174243"/>
            <a:ext cx="7556465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ЧИСЛЕННОСТЬ ДЕТЕЙ, ПЕРЕДАННЫХ ПОД ОПЕКУ (ПОПЕЧИТЕЛЬСТВО)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13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00200" y="1831181"/>
            <a:ext cx="6057900" cy="600164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auto" hangingPunct="1">
              <a:defRPr/>
            </a:pPr>
            <a:endParaRPr lang="ru-RU" sz="3300" b="1" dirty="0">
              <a:solidFill>
                <a:srgbClr val="01629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699542"/>
            <a:ext cx="8317432" cy="4217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25000"/>
              </a:lnSpc>
              <a:spcBef>
                <a:spcPts val="12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учет сведений о детях, оставшихся без попечения родителей, гражданах из числа кандидатов в замещающие родители, гражданах, лишенных родительских прав или ограниченных в родительских правах, гражданах, отстраненных от обязанностей опекуна (попечителя) за ненадлежащее выполнение возложенных на них обязанностей опекуна (попечителя), бывших усыновителях, если усыновление отменено судом по их вине;</a:t>
            </a:r>
          </a:p>
          <a:p>
            <a:pPr marL="285750" indent="-285750" algn="just">
              <a:lnSpc>
                <a:spcPct val="125000"/>
              </a:lnSpc>
              <a:spcBef>
                <a:spcPts val="12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устройство детей, оставшихся без попечения родителей, на воспитание в семью;</a:t>
            </a:r>
            <a:endParaRPr lang="en-US" sz="1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5000"/>
              </a:lnSpc>
              <a:spcBef>
                <a:spcPts val="12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оказание содействия кандидатам в усыновители, опекуны (попечители) и приемные родители в подборе ребенка;</a:t>
            </a:r>
            <a:endParaRPr lang="en-US" sz="1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5000"/>
              </a:lnSpc>
              <a:spcBef>
                <a:spcPts val="12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за деятельностью органов опеки и попечительства по вопросам ведения государственного банка данных о детях, оставшихся без попечения родителей «АИСТ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1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227" name="Прямоугольник 5"/>
          <p:cNvSpPr>
            <a:spLocks noChangeArrowheads="1"/>
          </p:cNvSpPr>
          <p:nvPr/>
        </p:nvSpPr>
        <p:spPr bwMode="auto">
          <a:xfrm>
            <a:off x="107504" y="147555"/>
            <a:ext cx="6021857" cy="42511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15000"/>
              </a:lnSpc>
              <a:defRPr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ОСНОВНЫЕ НАПРАВЛЕНИЯ ДЕЯТЕЛЬНОСТИ ЦЕНТРА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65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graphicFrame>
        <p:nvGraphicFramePr>
          <p:cNvPr id="11" name="Объект 2">
            <a:extLst>
              <a:ext uri="{FF2B5EF4-FFF2-40B4-BE49-F238E27FC236}">
                <a16:creationId xmlns:a16="http://schemas.microsoft.com/office/drawing/2014/main" id="{696FCC17-02A5-407E-BB8D-E70C1F4E9A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3007926"/>
              </p:ext>
            </p:extLst>
          </p:nvPr>
        </p:nvGraphicFramePr>
        <p:xfrm>
          <a:off x="138565" y="838790"/>
          <a:ext cx="6299700" cy="44231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Скругленная прямоугольная выноска 12"/>
          <p:cNvSpPr/>
          <p:nvPr/>
        </p:nvSpPr>
        <p:spPr>
          <a:xfrm>
            <a:off x="5364088" y="1419622"/>
            <a:ext cx="3674740" cy="3505200"/>
          </a:xfrm>
          <a:prstGeom prst="wedgeRoundRectCallout">
            <a:avLst>
              <a:gd name="adj1" fmla="val -117415"/>
              <a:gd name="adj2" fmla="val -53732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graphicFrame>
        <p:nvGraphicFramePr>
          <p:cNvPr id="12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3123478"/>
              </p:ext>
            </p:extLst>
          </p:nvPr>
        </p:nvGraphicFramePr>
        <p:xfrm>
          <a:off x="5077296" y="1616639"/>
          <a:ext cx="3771900" cy="3143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9283" y="50412"/>
            <a:ext cx="7077832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ЧИСЛЕННОСТЬ ДЕТЕЙ, </a:t>
            </a:r>
            <a:b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</a:b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ПЕРЕДАННЫХ В ПРИЕМНУЮ СЕМЬЮ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32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5381836" y="1447009"/>
            <a:ext cx="3600400" cy="3427090"/>
          </a:xfrm>
          <a:prstGeom prst="wedgeRoundRectCallout">
            <a:avLst>
              <a:gd name="adj1" fmla="val -78569"/>
              <a:gd name="adj2" fmla="val -37598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graphicFrame>
        <p:nvGraphicFramePr>
          <p:cNvPr id="12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2068306"/>
              </p:ext>
            </p:extLst>
          </p:nvPr>
        </p:nvGraphicFramePr>
        <p:xfrm>
          <a:off x="5148064" y="1203598"/>
          <a:ext cx="4211960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69283" y="96464"/>
            <a:ext cx="6745443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ЧИСЛЕННОСТЬ ДЕТЕЙ, ПЕРЕДАННЫХ 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ПОД ПРЕДВАРИТЕЛЬНУЮ ОПЕКУ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597131370"/>
              </p:ext>
            </p:extLst>
          </p:nvPr>
        </p:nvGraphicFramePr>
        <p:xfrm>
          <a:off x="25270" y="999662"/>
          <a:ext cx="447472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8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graphicFrame>
        <p:nvGraphicFramePr>
          <p:cNvPr id="4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2556744"/>
              </p:ext>
            </p:extLst>
          </p:nvPr>
        </p:nvGraphicFramePr>
        <p:xfrm>
          <a:off x="138565" y="817930"/>
          <a:ext cx="4821661" cy="4515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Скругленная прямоугольная выноска 8"/>
          <p:cNvSpPr/>
          <p:nvPr/>
        </p:nvSpPr>
        <p:spPr>
          <a:xfrm>
            <a:off x="5628222" y="1419622"/>
            <a:ext cx="3456385" cy="3456384"/>
          </a:xfrm>
          <a:prstGeom prst="wedgeRoundRectCallout">
            <a:avLst>
              <a:gd name="adj1" fmla="val -101265"/>
              <a:gd name="adj2" fmla="val -54395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graphicFrame>
        <p:nvGraphicFramePr>
          <p:cNvPr id="8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1876278"/>
              </p:ext>
            </p:extLst>
          </p:nvPr>
        </p:nvGraphicFramePr>
        <p:xfrm>
          <a:off x="5796136" y="1635646"/>
          <a:ext cx="3168352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69283" y="89309"/>
            <a:ext cx="7471084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УСТРОЙСТВО ДЕТЕЙ-ИНВАЛИДОВ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/>
            </a:r>
            <a:b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В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СЕМЬИ ГРАЖДАН 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68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graphicFrame>
        <p:nvGraphicFramePr>
          <p:cNvPr id="8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8444825"/>
              </p:ext>
            </p:extLst>
          </p:nvPr>
        </p:nvGraphicFramePr>
        <p:xfrm>
          <a:off x="170433" y="767716"/>
          <a:ext cx="8681907" cy="3992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" y="1840320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9" name="Прямоугольник 8"/>
          <p:cNvSpPr/>
          <p:nvPr/>
        </p:nvSpPr>
        <p:spPr>
          <a:xfrm>
            <a:off x="51723" y="91469"/>
            <a:ext cx="7472605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ЧИСЛЕННОСТЬ РОДИТЕЛЕЙ, 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ВОССТАНОВЛЕННЫХ В РОДИТЕЛЬСКИХ ПРАВАХ  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52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graphicFrame>
        <p:nvGraphicFramePr>
          <p:cNvPr id="4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2412558"/>
              </p:ext>
            </p:extLst>
          </p:nvPr>
        </p:nvGraphicFramePr>
        <p:xfrm>
          <a:off x="1" y="1006731"/>
          <a:ext cx="9036496" cy="3941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38565" y="177560"/>
            <a:ext cx="6912768" cy="40011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ВОЗВРАТ ДЕТЕЙ В КРОВНУЮ СЕМЬЮ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94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8338653"/>
              </p:ext>
            </p:extLst>
          </p:nvPr>
        </p:nvGraphicFramePr>
        <p:xfrm>
          <a:off x="5076056" y="1947260"/>
          <a:ext cx="3888432" cy="319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Объект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5885165"/>
              </p:ext>
            </p:extLst>
          </p:nvPr>
        </p:nvGraphicFramePr>
        <p:xfrm>
          <a:off x="3347864" y="915566"/>
          <a:ext cx="3456384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973857"/>
              </p:ext>
            </p:extLst>
          </p:nvPr>
        </p:nvGraphicFramePr>
        <p:xfrm>
          <a:off x="179512" y="1707654"/>
          <a:ext cx="3432786" cy="3312367"/>
        </p:xfrm>
        <a:graphic>
          <a:graphicData uri="http://schemas.openxmlformats.org/drawingml/2006/table">
            <a:tbl>
              <a:tblPr firstRow="1" bandRow="1">
                <a:effectLst>
                  <a:outerShdw blurRad="5080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8122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59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45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083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год</a:t>
                      </a:r>
                      <a:endParaRPr lang="ru-RU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Количество детей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Количество семей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1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9 486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7 380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1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9 124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7 144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1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8 671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6 928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0141"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2000" b="0" i="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2023</a:t>
                      </a:r>
                      <a:endParaRPr lang="ru-RU" sz="2000" b="0" i="0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2400" b="1" i="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8 331</a:t>
                      </a:r>
                      <a:endParaRPr lang="ru-RU" sz="2400" b="1" i="0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2400" b="1" i="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6 557</a:t>
                      </a:r>
                      <a:endParaRPr lang="ru-RU" sz="2400" b="1" i="0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451743"/>
                  </a:ext>
                </a:extLst>
              </a:tr>
              <a:tr h="470141"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2000" b="0" i="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2024</a:t>
                      </a:r>
                      <a:endParaRPr lang="ru-RU" sz="2000" b="0" i="0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2400" b="1" i="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7 920</a:t>
                      </a:r>
                      <a:endParaRPr lang="ru-RU" sz="2400" b="1" i="0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2400" b="1" i="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6 270</a:t>
                      </a:r>
                      <a:endParaRPr lang="ru-RU" sz="2400" b="1" i="0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4393608"/>
                  </a:ext>
                </a:extLst>
              </a:tr>
              <a:tr h="480831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  <a:endParaRPr lang="ru-RU" sz="2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7 534</a:t>
                      </a:r>
                      <a:endParaRPr lang="ru-RU" sz="2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6 013</a:t>
                      </a:r>
                      <a:endParaRPr lang="ru-RU" sz="2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9403600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4217" y="45776"/>
            <a:ext cx="6768752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ЧИСЛЕННОСТЬ ДЕТЕЙ, ПРОЖИВАЮЩИХ 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/>
            </a:r>
            <a:b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В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ЗАМЕЩАЮЩИХ СЕМЬЯХ 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52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2278714"/>
              </p:ext>
            </p:extLst>
          </p:nvPr>
        </p:nvGraphicFramePr>
        <p:xfrm>
          <a:off x="1196999" y="456486"/>
          <a:ext cx="397668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Скругленная прямоугольная выноска 8"/>
          <p:cNvSpPr/>
          <p:nvPr/>
        </p:nvSpPr>
        <p:spPr>
          <a:xfrm>
            <a:off x="5580112" y="987575"/>
            <a:ext cx="2448272" cy="1520998"/>
          </a:xfrm>
          <a:prstGeom prst="wedgeRoundRectCallout">
            <a:avLst>
              <a:gd name="adj1" fmla="val -107835"/>
              <a:gd name="adj2" fmla="val -18685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513259" y="2979598"/>
            <a:ext cx="2351322" cy="1701758"/>
          </a:xfrm>
          <a:prstGeom prst="wedgeRoundRectCallout">
            <a:avLst>
              <a:gd name="adj1" fmla="val -146615"/>
              <a:gd name="adj2" fmla="val -99860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graphicFrame>
        <p:nvGraphicFramePr>
          <p:cNvPr id="8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4012662"/>
              </p:ext>
            </p:extLst>
          </p:nvPr>
        </p:nvGraphicFramePr>
        <p:xfrm>
          <a:off x="5732412" y="949908"/>
          <a:ext cx="2191370" cy="1526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3716203"/>
              </p:ext>
            </p:extLst>
          </p:nvPr>
        </p:nvGraphicFramePr>
        <p:xfrm>
          <a:off x="6229613" y="2984061"/>
          <a:ext cx="2601210" cy="16827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Скругленная прямоугольная выноска 13"/>
          <p:cNvSpPr/>
          <p:nvPr/>
        </p:nvSpPr>
        <p:spPr>
          <a:xfrm>
            <a:off x="265652" y="3066460"/>
            <a:ext cx="2808666" cy="1792057"/>
          </a:xfrm>
          <a:prstGeom prst="wedgeRoundRectCallout">
            <a:avLst>
              <a:gd name="adj1" fmla="val 27771"/>
              <a:gd name="adj2" fmla="val -82093"/>
              <a:gd name="adj3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graphicFrame>
        <p:nvGraphicFramePr>
          <p:cNvPr id="12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4185771"/>
              </p:ext>
            </p:extLst>
          </p:nvPr>
        </p:nvGraphicFramePr>
        <p:xfrm>
          <a:off x="141073" y="3021114"/>
          <a:ext cx="2983036" cy="1882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107504" y="54776"/>
            <a:ext cx="7128792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ЧИСЛЕННОСТЬ МНОГОДЕТНЫХ ЗАМЕЩАЮЩИХ 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charset="0"/>
            </a:endParaRP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СЕМЕЙ РЕСПУБЛИКИ 2025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6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59889" y="3825435"/>
            <a:ext cx="2717589" cy="12415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03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graphicFrame>
        <p:nvGraphicFramePr>
          <p:cNvPr id="5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7672894"/>
              </p:ext>
            </p:extLst>
          </p:nvPr>
        </p:nvGraphicFramePr>
        <p:xfrm>
          <a:off x="138566" y="963097"/>
          <a:ext cx="4734892" cy="4090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" y="250468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" y="3295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" y="3962014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4873457" y="1092197"/>
            <a:ext cx="4157525" cy="2388769"/>
          </a:xfrm>
          <a:prstGeom prst="wedgeRoundRectCallout">
            <a:avLst>
              <a:gd name="adj1" fmla="val -89367"/>
              <a:gd name="adj2" fmla="val -22364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graphicFrame>
        <p:nvGraphicFramePr>
          <p:cNvPr id="10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3444565"/>
              </p:ext>
            </p:extLst>
          </p:nvPr>
        </p:nvGraphicFramePr>
        <p:xfrm>
          <a:off x="4651949" y="1186752"/>
          <a:ext cx="4379033" cy="2635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38565" y="32951"/>
            <a:ext cx="7385763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ЧИСЛЕННОСТЬ ДЕТЕЙ, ВОЗВРАЩЕННЫХ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/>
            </a:r>
            <a:b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ИЗ ЗАМЕЩАЮЩИХ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СЕМЕЙ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l="40082" t="27244" r="3246" b="8781"/>
          <a:stretch/>
        </p:blipFill>
        <p:spPr>
          <a:xfrm>
            <a:off x="7524328" y="42958"/>
            <a:ext cx="1584176" cy="50405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36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graphicFrame>
        <p:nvGraphicFramePr>
          <p:cNvPr id="5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121519"/>
              </p:ext>
            </p:extLst>
          </p:nvPr>
        </p:nvGraphicFramePr>
        <p:xfrm>
          <a:off x="138564" y="1059583"/>
          <a:ext cx="8753916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" y="170458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" y="1826032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10" name="Прямоугольник 9"/>
          <p:cNvSpPr/>
          <p:nvPr/>
        </p:nvSpPr>
        <p:spPr>
          <a:xfrm>
            <a:off x="138564" y="34858"/>
            <a:ext cx="7313755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ВОЗРАСТ ДЕТЕЙ, ВОЗВРАЩЕННЫХ 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charset="0"/>
            </a:endParaRP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ИЗ ЗАМЕЩАЮЩИХ СЕМЕЙ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 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73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" y="170458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" y="1826032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10" name="Прямоугольник 9"/>
          <p:cNvSpPr/>
          <p:nvPr/>
        </p:nvSpPr>
        <p:spPr>
          <a:xfrm>
            <a:off x="97686" y="8438"/>
            <a:ext cx="7596335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ПРИЧИНЫ ВОЗВРАТА ДЕТЕЙ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/>
            </a:r>
            <a:b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ИЗ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ЗАМЕЩАЮЩИХ СЕМЕЙ</a:t>
            </a:r>
          </a:p>
        </p:txBody>
      </p:sp>
      <p:graphicFrame>
        <p:nvGraphicFramePr>
          <p:cNvPr id="12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5102938"/>
              </p:ext>
            </p:extLst>
          </p:nvPr>
        </p:nvGraphicFramePr>
        <p:xfrm>
          <a:off x="138566" y="801167"/>
          <a:ext cx="8969938" cy="4074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77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62493" y="595083"/>
            <a:ext cx="2007936" cy="977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4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019 606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чел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.</a:t>
            </a:r>
            <a:endParaRPr lang="en-US" sz="16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algn="ctr">
              <a:lnSpc>
                <a:spcPct val="115000"/>
              </a:lnSpc>
              <a:defRPr/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численность населения в РТ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88486" y="3915128"/>
            <a:ext cx="2376264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defRPr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850 830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чел.</a:t>
            </a:r>
            <a:endParaRPr lang="en-US" sz="16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algn="ctr">
              <a:lnSpc>
                <a:spcPct val="115000"/>
              </a:lnSpc>
              <a:defRPr/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численность детского населения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948490" y="595083"/>
            <a:ext cx="270340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5 687 детей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,</a:t>
            </a:r>
          </a:p>
          <a:p>
            <a:pPr algn="ctr">
              <a:defRPr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оставшихся без попечения родителей, из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них:</a:t>
            </a:r>
            <a:endParaRPr lang="ru-RU" sz="16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48490" y="3849725"/>
            <a:ext cx="302433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5 170 детей 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algn="ctr">
              <a:defRPr/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воспитываются в семьях граждан на различных формах семейного устройства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622" y="1362284"/>
            <a:ext cx="4176465" cy="2812849"/>
          </a:xfrm>
          <a:prstGeom prst="rect">
            <a:avLst/>
          </a:prstGeo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067694"/>
            <a:ext cx="1209546" cy="120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84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87344"/>
            <a:ext cx="8524173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ТЕРРИТОРИИ, В КОТОРЫХ ОТМЕНЕНЫ   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РЕШЕНИЯ О ПЕРЕДАЧЕ РЕБЕНКА НА ВОСПИТАНИЕ В СЕМЬЮ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089223"/>
              </p:ext>
            </p:extLst>
          </p:nvPr>
        </p:nvGraphicFramePr>
        <p:xfrm>
          <a:off x="179503" y="971990"/>
          <a:ext cx="8640966" cy="40689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7940">
                  <a:extLst>
                    <a:ext uri="{9D8B030D-6E8A-4147-A177-3AD203B41FA5}">
                      <a16:colId xmlns:a16="http://schemas.microsoft.com/office/drawing/2014/main" val="3809235380"/>
                    </a:ext>
                  </a:extLst>
                </a:gridCol>
                <a:gridCol w="984180">
                  <a:extLst>
                    <a:ext uri="{9D8B030D-6E8A-4147-A177-3AD203B41FA5}">
                      <a16:colId xmlns:a16="http://schemas.microsoft.com/office/drawing/2014/main" val="3618007176"/>
                    </a:ext>
                  </a:extLst>
                </a:gridCol>
                <a:gridCol w="242270">
                  <a:extLst>
                    <a:ext uri="{9D8B030D-6E8A-4147-A177-3AD203B41FA5}">
                      <a16:colId xmlns:a16="http://schemas.microsoft.com/office/drawing/2014/main" val="3134953634"/>
                    </a:ext>
                  </a:extLst>
                </a:gridCol>
                <a:gridCol w="242270">
                  <a:extLst>
                    <a:ext uri="{9D8B030D-6E8A-4147-A177-3AD203B41FA5}">
                      <a16:colId xmlns:a16="http://schemas.microsoft.com/office/drawing/2014/main" val="110258192"/>
                    </a:ext>
                  </a:extLst>
                </a:gridCol>
                <a:gridCol w="242270">
                  <a:extLst>
                    <a:ext uri="{9D8B030D-6E8A-4147-A177-3AD203B41FA5}">
                      <a16:colId xmlns:a16="http://schemas.microsoft.com/office/drawing/2014/main" val="1554754893"/>
                    </a:ext>
                  </a:extLst>
                </a:gridCol>
                <a:gridCol w="242270">
                  <a:extLst>
                    <a:ext uri="{9D8B030D-6E8A-4147-A177-3AD203B41FA5}">
                      <a16:colId xmlns:a16="http://schemas.microsoft.com/office/drawing/2014/main" val="444920812"/>
                    </a:ext>
                  </a:extLst>
                </a:gridCol>
                <a:gridCol w="285381">
                  <a:extLst>
                    <a:ext uri="{9D8B030D-6E8A-4147-A177-3AD203B41FA5}">
                      <a16:colId xmlns:a16="http://schemas.microsoft.com/office/drawing/2014/main" val="478845004"/>
                    </a:ext>
                  </a:extLst>
                </a:gridCol>
                <a:gridCol w="307940">
                  <a:extLst>
                    <a:ext uri="{9D8B030D-6E8A-4147-A177-3AD203B41FA5}">
                      <a16:colId xmlns:a16="http://schemas.microsoft.com/office/drawing/2014/main" val="1693516227"/>
                    </a:ext>
                  </a:extLst>
                </a:gridCol>
                <a:gridCol w="307940">
                  <a:extLst>
                    <a:ext uri="{9D8B030D-6E8A-4147-A177-3AD203B41FA5}">
                      <a16:colId xmlns:a16="http://schemas.microsoft.com/office/drawing/2014/main" val="3159388027"/>
                    </a:ext>
                  </a:extLst>
                </a:gridCol>
                <a:gridCol w="229335">
                  <a:extLst>
                    <a:ext uri="{9D8B030D-6E8A-4147-A177-3AD203B41FA5}">
                      <a16:colId xmlns:a16="http://schemas.microsoft.com/office/drawing/2014/main" val="2367331526"/>
                    </a:ext>
                  </a:extLst>
                </a:gridCol>
                <a:gridCol w="242270">
                  <a:extLst>
                    <a:ext uri="{9D8B030D-6E8A-4147-A177-3AD203B41FA5}">
                      <a16:colId xmlns:a16="http://schemas.microsoft.com/office/drawing/2014/main" val="2118699044"/>
                    </a:ext>
                  </a:extLst>
                </a:gridCol>
                <a:gridCol w="161513">
                  <a:extLst>
                    <a:ext uri="{9D8B030D-6E8A-4147-A177-3AD203B41FA5}">
                      <a16:colId xmlns:a16="http://schemas.microsoft.com/office/drawing/2014/main" val="2400477983"/>
                    </a:ext>
                  </a:extLst>
                </a:gridCol>
                <a:gridCol w="323027">
                  <a:extLst>
                    <a:ext uri="{9D8B030D-6E8A-4147-A177-3AD203B41FA5}">
                      <a16:colId xmlns:a16="http://schemas.microsoft.com/office/drawing/2014/main" val="3221869710"/>
                    </a:ext>
                  </a:extLst>
                </a:gridCol>
                <a:gridCol w="161513">
                  <a:extLst>
                    <a:ext uri="{9D8B030D-6E8A-4147-A177-3AD203B41FA5}">
                      <a16:colId xmlns:a16="http://schemas.microsoft.com/office/drawing/2014/main" val="3674616523"/>
                    </a:ext>
                  </a:extLst>
                </a:gridCol>
                <a:gridCol w="161513">
                  <a:extLst>
                    <a:ext uri="{9D8B030D-6E8A-4147-A177-3AD203B41FA5}">
                      <a16:colId xmlns:a16="http://schemas.microsoft.com/office/drawing/2014/main" val="3381755870"/>
                    </a:ext>
                  </a:extLst>
                </a:gridCol>
                <a:gridCol w="161513">
                  <a:extLst>
                    <a:ext uri="{9D8B030D-6E8A-4147-A177-3AD203B41FA5}">
                      <a16:colId xmlns:a16="http://schemas.microsoft.com/office/drawing/2014/main" val="2407515172"/>
                    </a:ext>
                  </a:extLst>
                </a:gridCol>
                <a:gridCol w="242270">
                  <a:extLst>
                    <a:ext uri="{9D8B030D-6E8A-4147-A177-3AD203B41FA5}">
                      <a16:colId xmlns:a16="http://schemas.microsoft.com/office/drawing/2014/main" val="3979786105"/>
                    </a:ext>
                  </a:extLst>
                </a:gridCol>
                <a:gridCol w="161513">
                  <a:extLst>
                    <a:ext uri="{9D8B030D-6E8A-4147-A177-3AD203B41FA5}">
                      <a16:colId xmlns:a16="http://schemas.microsoft.com/office/drawing/2014/main" val="1652110139"/>
                    </a:ext>
                  </a:extLst>
                </a:gridCol>
                <a:gridCol w="161513">
                  <a:extLst>
                    <a:ext uri="{9D8B030D-6E8A-4147-A177-3AD203B41FA5}">
                      <a16:colId xmlns:a16="http://schemas.microsoft.com/office/drawing/2014/main" val="866313851"/>
                    </a:ext>
                  </a:extLst>
                </a:gridCol>
                <a:gridCol w="161513">
                  <a:extLst>
                    <a:ext uri="{9D8B030D-6E8A-4147-A177-3AD203B41FA5}">
                      <a16:colId xmlns:a16="http://schemas.microsoft.com/office/drawing/2014/main" val="1500500391"/>
                    </a:ext>
                  </a:extLst>
                </a:gridCol>
                <a:gridCol w="323027">
                  <a:extLst>
                    <a:ext uri="{9D8B030D-6E8A-4147-A177-3AD203B41FA5}">
                      <a16:colId xmlns:a16="http://schemas.microsoft.com/office/drawing/2014/main" val="3264530485"/>
                    </a:ext>
                  </a:extLst>
                </a:gridCol>
                <a:gridCol w="242270">
                  <a:extLst>
                    <a:ext uri="{9D8B030D-6E8A-4147-A177-3AD203B41FA5}">
                      <a16:colId xmlns:a16="http://schemas.microsoft.com/office/drawing/2014/main" val="568041720"/>
                    </a:ext>
                  </a:extLst>
                </a:gridCol>
                <a:gridCol w="323027">
                  <a:extLst>
                    <a:ext uri="{9D8B030D-6E8A-4147-A177-3AD203B41FA5}">
                      <a16:colId xmlns:a16="http://schemas.microsoft.com/office/drawing/2014/main" val="459127993"/>
                    </a:ext>
                  </a:extLst>
                </a:gridCol>
                <a:gridCol w="216484">
                  <a:extLst>
                    <a:ext uri="{9D8B030D-6E8A-4147-A177-3AD203B41FA5}">
                      <a16:colId xmlns:a16="http://schemas.microsoft.com/office/drawing/2014/main" val="2780656080"/>
                    </a:ext>
                  </a:extLst>
                </a:gridCol>
                <a:gridCol w="306417">
                  <a:extLst>
                    <a:ext uri="{9D8B030D-6E8A-4147-A177-3AD203B41FA5}">
                      <a16:colId xmlns:a16="http://schemas.microsoft.com/office/drawing/2014/main" val="2402093732"/>
                    </a:ext>
                  </a:extLst>
                </a:gridCol>
                <a:gridCol w="245134">
                  <a:extLst>
                    <a:ext uri="{9D8B030D-6E8A-4147-A177-3AD203B41FA5}">
                      <a16:colId xmlns:a16="http://schemas.microsoft.com/office/drawing/2014/main" val="3760076986"/>
                    </a:ext>
                  </a:extLst>
                </a:gridCol>
                <a:gridCol w="183850">
                  <a:extLst>
                    <a:ext uri="{9D8B030D-6E8A-4147-A177-3AD203B41FA5}">
                      <a16:colId xmlns:a16="http://schemas.microsoft.com/office/drawing/2014/main" val="1357667329"/>
                    </a:ext>
                  </a:extLst>
                </a:gridCol>
                <a:gridCol w="1470803">
                  <a:extLst>
                    <a:ext uri="{9D8B030D-6E8A-4147-A177-3AD203B41FA5}">
                      <a16:colId xmlns:a16="http://schemas.microsoft.com/office/drawing/2014/main" val="1527003701"/>
                    </a:ext>
                  </a:extLst>
                </a:gridCol>
              </a:tblGrid>
              <a:tr h="165433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№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район</a:t>
                      </a:r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кол-во</a:t>
                      </a:r>
                      <a:r>
                        <a:rPr lang="ru-RU" sz="800" u="sng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семей  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кол-во ДЕТЕЙ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Из </a:t>
                      </a:r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них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Причины  возврата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Возраст </a:t>
                      </a:r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детей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Сроки </a:t>
                      </a:r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проживания  в семье 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повторный возврат</a:t>
                      </a:r>
                      <a:endParaRPr lang="ru-RU" sz="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прошедших подготовку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прошедших психологическое обследование 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Сопровождение </a:t>
                      </a:r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семей 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Дальнейшее устройство ребенка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398858"/>
                  </a:ext>
                </a:extLst>
              </a:tr>
              <a:tr h="12591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приемная семья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Опека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ненадлежащее исполнение обязанностей 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жестокое обращение с детьми</a:t>
                      </a:r>
                      <a:endParaRPr lang="ru-RU" sz="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личное заявление несовершеннолетнего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заболевание ребенка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иная причина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по болезни опекуна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отсутствие взаимопонимания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до 7 лет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7 - 10 лет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10-18 лет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до 1 года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от 1 до 3 лет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от 3 до 5 лет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более 5 лет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семьи на регулярном сопровождении    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семьи с разовыми услугами сопровождения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в другую замещающую семью</a:t>
                      </a:r>
                      <a:endParaRPr lang="ru-RU" sz="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в организации для детей-сирот</a:t>
                      </a:r>
                      <a:endParaRPr lang="ru-RU" sz="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иное жизнеустройство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770152"/>
                  </a:ext>
                </a:extLst>
              </a:tr>
              <a:tr h="1861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Агрызский</a:t>
                      </a:r>
                      <a:endParaRPr lang="ru-RU" sz="9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5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8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6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8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5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6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8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7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 техникум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635460"/>
                  </a:ext>
                </a:extLst>
              </a:tr>
              <a:tr h="1564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Алексеевский</a:t>
                      </a:r>
                      <a:endParaRPr lang="ru-RU" sz="9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колледж</a:t>
                      </a:r>
                      <a:endParaRPr lang="ru-RU" sz="800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5327889"/>
                  </a:ext>
                </a:extLst>
              </a:tr>
              <a:tr h="1564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Алькеевский</a:t>
                      </a:r>
                      <a:endParaRPr lang="ru-RU" sz="9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056860"/>
                  </a:ext>
                </a:extLst>
              </a:tr>
              <a:tr h="11908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4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Балтасинский</a:t>
                      </a:r>
                      <a:endParaRPr lang="ru-RU" sz="9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 колледж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242049"/>
                  </a:ext>
                </a:extLst>
              </a:tr>
              <a:tr h="1564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5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Дрожжановский</a:t>
                      </a:r>
                      <a:endParaRPr lang="ru-RU" sz="9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861370"/>
                  </a:ext>
                </a:extLst>
              </a:tr>
              <a:tr h="1564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6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Лаишевский</a:t>
                      </a:r>
                      <a:endParaRPr lang="ru-RU" sz="9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6149155"/>
                  </a:ext>
                </a:extLst>
              </a:tr>
              <a:tr h="1564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7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Мамадышский</a:t>
                      </a:r>
                      <a:endParaRPr lang="ru-RU" sz="9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274749"/>
                  </a:ext>
                </a:extLst>
              </a:tr>
              <a:tr h="1564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8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Мензелинский</a:t>
                      </a:r>
                      <a:endParaRPr lang="ru-RU" sz="9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220715"/>
                  </a:ext>
                </a:extLst>
              </a:tr>
              <a:tr h="1564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9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Новошеш-ий</a:t>
                      </a:r>
                      <a:endParaRPr lang="ru-RU" sz="9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508472"/>
                  </a:ext>
                </a:extLst>
              </a:tr>
              <a:tr h="1564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10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Нурлатский</a:t>
                      </a:r>
                      <a:endParaRPr lang="ru-RU" sz="9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710679"/>
                  </a:ext>
                </a:extLst>
              </a:tr>
              <a:tr h="1564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11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Пестречинский</a:t>
                      </a:r>
                      <a:endParaRPr lang="ru-RU" sz="9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5331006"/>
                  </a:ext>
                </a:extLst>
              </a:tr>
              <a:tr h="1564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12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Ютазинский</a:t>
                      </a:r>
                      <a:endParaRPr lang="ru-RU" sz="9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8812508"/>
                  </a:ext>
                </a:extLst>
              </a:tr>
              <a:tr h="1564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13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Азнакаевский</a:t>
                      </a:r>
                      <a:endParaRPr lang="ru-RU" sz="9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911694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85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87344"/>
            <a:ext cx="8524173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ТЕРРИТОРИИ, В КОТОРЫХ ОТМЕНЕНЫ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РЕШЕНИЯ </a:t>
            </a:r>
            <a:b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О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ПЕРЕДАЧЕ РЕБЕНКА НА ВОСПИТАНИЕ В СЕМЬЮ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863209"/>
              </p:ext>
            </p:extLst>
          </p:nvPr>
        </p:nvGraphicFramePr>
        <p:xfrm>
          <a:off x="107504" y="1131590"/>
          <a:ext cx="8928979" cy="38312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6811">
                  <a:extLst>
                    <a:ext uri="{9D8B030D-6E8A-4147-A177-3AD203B41FA5}">
                      <a16:colId xmlns:a16="http://schemas.microsoft.com/office/drawing/2014/main" val="3809235380"/>
                    </a:ext>
                  </a:extLst>
                </a:gridCol>
                <a:gridCol w="1091340">
                  <a:extLst>
                    <a:ext uri="{9D8B030D-6E8A-4147-A177-3AD203B41FA5}">
                      <a16:colId xmlns:a16="http://schemas.microsoft.com/office/drawing/2014/main" val="3618007176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3134953634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110258192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1554754893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val="444920812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478845004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1693516227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3159388027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val="2367331526"/>
                    </a:ext>
                  </a:extLst>
                </a:gridCol>
                <a:gridCol w="144016">
                  <a:extLst>
                    <a:ext uri="{9D8B030D-6E8A-4147-A177-3AD203B41FA5}">
                      <a16:colId xmlns:a16="http://schemas.microsoft.com/office/drawing/2014/main" val="211869904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val="2400477983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3221869710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val="3674616523"/>
                    </a:ext>
                  </a:extLst>
                </a:gridCol>
                <a:gridCol w="144017">
                  <a:extLst>
                    <a:ext uri="{9D8B030D-6E8A-4147-A177-3AD203B41FA5}">
                      <a16:colId xmlns:a16="http://schemas.microsoft.com/office/drawing/2014/main" val="3381755870"/>
                    </a:ext>
                  </a:extLst>
                </a:gridCol>
                <a:gridCol w="288031">
                  <a:extLst>
                    <a:ext uri="{9D8B030D-6E8A-4147-A177-3AD203B41FA5}">
                      <a16:colId xmlns:a16="http://schemas.microsoft.com/office/drawing/2014/main" val="2407515172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3979786105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val="1652110139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val="866313851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val="1500500391"/>
                    </a:ext>
                  </a:extLst>
                </a:gridCol>
                <a:gridCol w="144016">
                  <a:extLst>
                    <a:ext uri="{9D8B030D-6E8A-4147-A177-3AD203B41FA5}">
                      <a16:colId xmlns:a16="http://schemas.microsoft.com/office/drawing/2014/main" val="3264530485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568041720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459127993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2780656080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402093732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1409268347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3760076986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1357667329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737766487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1654789492"/>
                    </a:ext>
                  </a:extLst>
                </a:gridCol>
                <a:gridCol w="216012">
                  <a:extLst>
                    <a:ext uri="{9D8B030D-6E8A-4147-A177-3AD203B41FA5}">
                      <a16:colId xmlns:a16="http://schemas.microsoft.com/office/drawing/2014/main" val="1527003701"/>
                    </a:ext>
                  </a:extLst>
                </a:gridCol>
              </a:tblGrid>
              <a:tr h="165433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№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район</a:t>
                      </a:r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Кол-во</a:t>
                      </a:r>
                      <a:r>
                        <a:rPr lang="ru-RU" sz="800" u="sng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семей</a:t>
                      </a:r>
                    </a:p>
                    <a:p>
                      <a:pPr algn="ctr" fontAlgn="t"/>
                      <a:r>
                        <a:rPr lang="ru-RU" sz="8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 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Кол-во </a:t>
                      </a:r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ДЕТЕЙ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И</a:t>
                      </a:r>
                      <a:r>
                        <a:rPr lang="ru-RU" sz="8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з </a:t>
                      </a:r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них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Причины  возврата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В</a:t>
                      </a:r>
                      <a:r>
                        <a:rPr lang="ru-RU" sz="8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озраст </a:t>
                      </a:r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детей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Сроки </a:t>
                      </a:r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проживания  в семье 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повторный возврат</a:t>
                      </a:r>
                      <a:endParaRPr lang="ru-RU" sz="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прошедших подготовку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прошедших психологическое обследование 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Сопровождение </a:t>
                      </a:r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семей 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Дальнейшее устройство ребенка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398858"/>
                  </a:ext>
                </a:extLst>
              </a:tr>
              <a:tr h="12591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Приемная </a:t>
                      </a:r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семья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Опека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ненадлежащее исполнение обязанностей 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жестокое обращение с детьми</a:t>
                      </a:r>
                      <a:endParaRPr lang="ru-RU" sz="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личное заявление несовершеннолетнего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заболевание ребенка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иная причина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по болезни опекуна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отсутствие взаимопонимания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до 7 лет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7 - 10 лет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10-18 лет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до 1 года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от 1 до 3 лет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от 3 до 5 лет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более 5 лет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семьи на регулярном сопровождении    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семьи с разовыми услугами сопровождения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семьи отказавшиеся от сопровождения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в другую замещающую семью</a:t>
                      </a:r>
                      <a:endParaRPr lang="ru-RU" sz="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в организации для детей-сирот</a:t>
                      </a:r>
                      <a:endParaRPr lang="ru-RU" sz="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в организации, оказывающие социальные услуги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в медицинские организации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иное жизнеустройство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55" marR="4755" marT="4755" marB="0" vert="vert27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770152"/>
                  </a:ext>
                </a:extLst>
              </a:tr>
              <a:tr h="1861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Альметьевский</a:t>
                      </a:r>
                    </a:p>
                  </a:txBody>
                  <a:tcPr marL="9525" marR="9525" marT="952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635460"/>
                  </a:ext>
                </a:extLst>
              </a:tr>
              <a:tr h="1564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Елабужский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5327889"/>
                  </a:ext>
                </a:extLst>
              </a:tr>
              <a:tr h="1564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Заинский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056860"/>
                  </a:ext>
                </a:extLst>
              </a:tr>
              <a:tr h="11908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Лениногорский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242049"/>
                  </a:ext>
                </a:extLst>
              </a:tr>
              <a:tr h="1564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Наб.Челны</a:t>
                      </a:r>
                    </a:p>
                  </a:txBody>
                  <a:tcPr marL="9525" marR="9525" marT="952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 </a:t>
                      </a:r>
                      <a:r>
                        <a:rPr lang="ru-RU" sz="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колледж</a:t>
                      </a:r>
                      <a:endParaRPr lang="ru-RU" sz="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861370"/>
                  </a:ext>
                </a:extLst>
              </a:tr>
              <a:tr h="1564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Чистопольский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6149155"/>
                  </a:ext>
                </a:extLst>
              </a:tr>
              <a:tr h="1564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Авиастроительный и </a:t>
                      </a:r>
                      <a:r>
                        <a:rPr lang="ru-RU" sz="1000" b="0" i="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Н.Савиновский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274749"/>
                  </a:ext>
                </a:extLst>
              </a:tr>
              <a:tr h="1564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Вахитовский и Приволжский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220715"/>
                  </a:ext>
                </a:extLst>
              </a:tr>
              <a:tr h="1564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Кировский и Московский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 smtClean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1 </a:t>
                      </a:r>
                      <a:r>
                        <a:rPr lang="ru-RU" sz="400" b="0" i="0" u="none" strike="noStrike" dirty="0" smtClean="0">
                          <a:solidFill>
                            <a:srgbClr val="683319"/>
                          </a:solidFill>
                          <a:effectLst/>
                          <a:latin typeface="Calibri" panose="020F0502020204030204" pitchFamily="34" charset="0"/>
                        </a:rPr>
                        <a:t>колледж</a:t>
                      </a:r>
                      <a:endParaRPr lang="ru-RU" sz="400" b="0" i="0" u="none" strike="noStrike" dirty="0">
                        <a:solidFill>
                          <a:srgbClr val="68331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508472"/>
                  </a:ext>
                </a:extLst>
              </a:tr>
              <a:tr h="156484"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</a:t>
                      </a:r>
                      <a:endParaRPr lang="ru-RU" sz="1000" b="0" i="0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Советский</a:t>
                      </a:r>
                    </a:p>
                  </a:txBody>
                  <a:tcPr marL="9525" marR="9525" marT="952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7977715"/>
                  </a:ext>
                </a:extLst>
              </a:tr>
              <a:tr h="156484"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ИТОГО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911694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9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" y="170458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" y="1826032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8" name="Прямоугольник 7"/>
          <p:cNvSpPr/>
          <p:nvPr/>
        </p:nvSpPr>
        <p:spPr>
          <a:xfrm>
            <a:off x="1" y="157778"/>
            <a:ext cx="8153868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ТИПИЧНЫЕ НАРУШЕНИЯ ПОРЯДКА ФОРМИРОВАНИЯ, </a:t>
            </a:r>
            <a:b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</a:b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ВЕДЕНИЯ И ИСПОЛЬЗОВАНИЯ ГОСУДАРСТВЕННОГО БАНКА ДАННЫХ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56477"/>
              </p:ext>
            </p:extLst>
          </p:nvPr>
        </p:nvGraphicFramePr>
        <p:xfrm>
          <a:off x="78312" y="797178"/>
          <a:ext cx="8897930" cy="43163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85163">
                  <a:extLst>
                    <a:ext uri="{9D8B030D-6E8A-4147-A177-3AD203B41FA5}">
                      <a16:colId xmlns:a16="http://schemas.microsoft.com/office/drawing/2014/main" val="250187276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905127178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1589373666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128478969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230050617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369077224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49020668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1905821959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01983174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173702945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167815725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4105334534"/>
                    </a:ext>
                  </a:extLst>
                </a:gridCol>
                <a:gridCol w="606247">
                  <a:extLst>
                    <a:ext uri="{9D8B030D-6E8A-4147-A177-3AD203B41FA5}">
                      <a16:colId xmlns:a16="http://schemas.microsoft.com/office/drawing/2014/main" val="3512153709"/>
                    </a:ext>
                  </a:extLst>
                </a:gridCol>
                <a:gridCol w="661127">
                  <a:extLst>
                    <a:ext uri="{9D8B030D-6E8A-4147-A177-3AD203B41FA5}">
                      <a16:colId xmlns:a16="http://schemas.microsoft.com/office/drawing/2014/main" val="995787286"/>
                    </a:ext>
                  </a:extLst>
                </a:gridCol>
                <a:gridCol w="316801">
                  <a:extLst>
                    <a:ext uri="{9D8B030D-6E8A-4147-A177-3AD203B41FA5}">
                      <a16:colId xmlns:a16="http://schemas.microsoft.com/office/drawing/2014/main" val="4133423137"/>
                    </a:ext>
                  </a:extLst>
                </a:gridCol>
              </a:tblGrid>
              <a:tr h="94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Наименование района </a:t>
                      </a:r>
                      <a:endParaRPr lang="ru-RU" sz="9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ст.122 СК РФ в части ПРАВОМЕРНОСТИ ПОСТАВКИ НА УЧЕТ ребенка в ГБД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ст.122 СК РФ и п.8 Порядка в части соблюдения порядка и/или сроков  предоставления ИНФОРМАЦИИ ПЕРВИЧНОГО УЧЕТА о ребенке в ГБД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п.15  или п.23 Порядка в части соблюдения порядка и/или СРОКОВ ЗАПОЛНЕНИЯ АНКЕТЫ ребенка в ГБД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п.42 Порядка в части ПРЕДОСТАВЛЕНИЯ </a:t>
                      </a:r>
                      <a:r>
                        <a:rPr lang="ru-RU" sz="5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МЕД.ОБСЛЕД.о</a:t>
                      </a:r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состоянии здоровья ребенка в ГБД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п.42 Порядка в части ОБНОВЛЕНИЯ ФОТОГРАФИИ ребенка В ГБД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п.42 Порядка в части ОБНОВЫЛЕНИЯ ИНФОРМАЦИИ О ХАРАКТЕРЕ  ребенка В ГБД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несвоевременное обновление информации о смене местонахождения ребенка в государственном банке данных 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п.13 и п.22 Порядка  в части соблюдения порядок и/или срок предоставления информации о ПРЕКРАЩЕНИИ УЧЕТА сведений ребенке в ГБД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п.55 Порядка в части ВНЕСЕНИЯ ИНФОРМАЦИИ ОБ УСЛОВИЯХ ЖИЗНИ И ВОСПИТАНИЯ НЕСОВЕРШЕННОЛЕТНИХ ПОДОПЕЧНЫХ 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сроков снятия с учета граждан из числа кандидатов в замещающие родители в государственном банке данных 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сроки заполнения анкеты гражданина, отстраненного от обязанностей опекуна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порядок заполнения анкет граждан, лишенных и/или ограниченных в родитель-</a:t>
                      </a:r>
                      <a:r>
                        <a:rPr lang="ru-RU" sz="5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ских</a:t>
                      </a:r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правах 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порядок постановки граждан лишенных родительских прав, на учет в </a:t>
                      </a:r>
                      <a:r>
                        <a:rPr lang="ru-RU" sz="5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государ-ственный</a:t>
                      </a:r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банк данных 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ИТОГО ПО РАЙОНУ</a:t>
                      </a:r>
                      <a:endParaRPr lang="ru-RU" sz="5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49145"/>
                  </a:ext>
                </a:extLst>
              </a:tr>
              <a:tr h="204547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Агрызский</a:t>
                      </a:r>
                      <a:r>
                        <a:rPr lang="ru-RU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 </a:t>
                      </a:r>
                      <a:endParaRPr lang="ru-RU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14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25</a:t>
                      </a:r>
                      <a:endParaRPr lang="ru-RU" sz="11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425287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Аксубаевский  </a:t>
                      </a:r>
                      <a:endParaRPr lang="ru-RU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621065"/>
                  </a:ext>
                </a:extLst>
              </a:tr>
              <a:tr h="204547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Актанышский</a:t>
                      </a:r>
                      <a:r>
                        <a:rPr lang="ru-RU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 </a:t>
                      </a:r>
                      <a:endParaRPr lang="ru-RU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1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663242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Алексеевский   </a:t>
                      </a:r>
                      <a:endParaRPr lang="ru-RU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6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11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24</a:t>
                      </a:r>
                      <a:endParaRPr lang="ru-RU" sz="11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0519395"/>
                  </a:ext>
                </a:extLst>
              </a:tr>
              <a:tr h="204547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Алькеевский</a:t>
                      </a:r>
                      <a:r>
                        <a:rPr lang="ru-RU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 </a:t>
                      </a:r>
                      <a:endParaRPr lang="ru-RU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1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2860583"/>
                  </a:ext>
                </a:extLst>
              </a:tr>
              <a:tr h="204547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Апастовский</a:t>
                      </a:r>
                      <a:r>
                        <a:rPr lang="ru-RU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 </a:t>
                      </a:r>
                      <a:endParaRPr lang="ru-RU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7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7</a:t>
                      </a:r>
                      <a:endParaRPr lang="ru-RU" sz="11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912723"/>
                  </a:ext>
                </a:extLst>
              </a:tr>
              <a:tr h="204547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Арский  </a:t>
                      </a:r>
                      <a:endParaRPr lang="ru-RU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6</a:t>
                      </a:r>
                      <a:endParaRPr lang="ru-RU" sz="11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6694699"/>
                  </a:ext>
                </a:extLst>
              </a:tr>
              <a:tr h="204547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Атнинский</a:t>
                      </a:r>
                      <a:r>
                        <a:rPr lang="ru-RU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 </a:t>
                      </a:r>
                      <a:endParaRPr lang="ru-RU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1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820438"/>
                  </a:ext>
                </a:extLst>
              </a:tr>
              <a:tr h="204547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Бавлинский</a:t>
                      </a:r>
                      <a:r>
                        <a:rPr lang="ru-RU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 </a:t>
                      </a:r>
                      <a:endParaRPr lang="ru-RU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6</a:t>
                      </a:r>
                      <a:endParaRPr lang="ru-RU" sz="11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024738"/>
                  </a:ext>
                </a:extLst>
              </a:tr>
              <a:tr h="204547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Буинский</a:t>
                      </a:r>
                      <a:r>
                        <a:rPr lang="ru-RU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 </a:t>
                      </a:r>
                      <a:endParaRPr lang="ru-RU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1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764614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Верхнеуслонский</a:t>
                      </a:r>
                      <a:r>
                        <a:rPr lang="ru-RU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 </a:t>
                      </a:r>
                      <a:endParaRPr lang="ru-RU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9</a:t>
                      </a:r>
                      <a:endParaRPr lang="ru-RU" sz="1100" b="1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057323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Высокогорский  </a:t>
                      </a:r>
                      <a:endParaRPr lang="ru-RU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7</a:t>
                      </a:r>
                      <a:endParaRPr lang="ru-RU" sz="11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76969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Дрожжановский</a:t>
                      </a:r>
                      <a:r>
                        <a:rPr lang="ru-RU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 </a:t>
                      </a:r>
                      <a:endParaRPr lang="ru-RU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11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581506"/>
                  </a:ext>
                </a:extLst>
              </a:tr>
              <a:tr h="204547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Кукморский  </a:t>
                      </a:r>
                      <a:endParaRPr lang="ru-RU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4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4</a:t>
                      </a:r>
                      <a:endParaRPr lang="ru-RU" sz="11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394132"/>
                  </a:ext>
                </a:extLst>
              </a:tr>
              <a:tr h="204547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Лаишевский  </a:t>
                      </a:r>
                      <a:endParaRPr lang="ru-RU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10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13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36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11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69</a:t>
                      </a:r>
                      <a:endParaRPr lang="ru-RU" sz="11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5607023"/>
                  </a:ext>
                </a:extLst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61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" y="170458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" y="1826032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8" name="Прямоугольник 7"/>
          <p:cNvSpPr/>
          <p:nvPr/>
        </p:nvSpPr>
        <p:spPr>
          <a:xfrm>
            <a:off x="1" y="157778"/>
            <a:ext cx="8153868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ТИПИЧНЫЕ НАРУШЕНИЯ ПОРЯДКА ФОРМИРОВАНИЯ, </a:t>
            </a:r>
            <a:b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</a:b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ВЕДЕНИЯ И ИСПОЛЬЗОВАНИЯ ГОСУДАРСТВЕННОГО БАНКА ДАННЫХ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958674"/>
              </p:ext>
            </p:extLst>
          </p:nvPr>
        </p:nvGraphicFramePr>
        <p:xfrm>
          <a:off x="149564" y="884259"/>
          <a:ext cx="8742918" cy="42077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3115">
                  <a:extLst>
                    <a:ext uri="{9D8B030D-6E8A-4147-A177-3AD203B41FA5}">
                      <a16:colId xmlns:a16="http://schemas.microsoft.com/office/drawing/2014/main" val="2501872761"/>
                    </a:ext>
                  </a:extLst>
                </a:gridCol>
                <a:gridCol w="658007">
                  <a:extLst>
                    <a:ext uri="{9D8B030D-6E8A-4147-A177-3AD203B41FA5}">
                      <a16:colId xmlns:a16="http://schemas.microsoft.com/office/drawing/2014/main" val="1589373666"/>
                    </a:ext>
                  </a:extLst>
                </a:gridCol>
                <a:gridCol w="470005">
                  <a:extLst>
                    <a:ext uri="{9D8B030D-6E8A-4147-A177-3AD203B41FA5}">
                      <a16:colId xmlns:a16="http://schemas.microsoft.com/office/drawing/2014/main" val="1284789690"/>
                    </a:ext>
                  </a:extLst>
                </a:gridCol>
                <a:gridCol w="345205">
                  <a:extLst>
                    <a:ext uri="{9D8B030D-6E8A-4147-A177-3AD203B41FA5}">
                      <a16:colId xmlns:a16="http://schemas.microsoft.com/office/drawing/2014/main" val="49020668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1905821959"/>
                    </a:ext>
                  </a:extLst>
                </a:gridCol>
                <a:gridCol w="466753">
                  <a:extLst>
                    <a:ext uri="{9D8B030D-6E8A-4147-A177-3AD203B41FA5}">
                      <a16:colId xmlns:a16="http://schemas.microsoft.com/office/drawing/2014/main" val="3019831745"/>
                    </a:ext>
                  </a:extLst>
                </a:gridCol>
                <a:gridCol w="470005">
                  <a:extLst>
                    <a:ext uri="{9D8B030D-6E8A-4147-A177-3AD203B41FA5}">
                      <a16:colId xmlns:a16="http://schemas.microsoft.com/office/drawing/2014/main" val="1737029457"/>
                    </a:ext>
                  </a:extLst>
                </a:gridCol>
                <a:gridCol w="376004">
                  <a:extLst>
                    <a:ext uri="{9D8B030D-6E8A-4147-A177-3AD203B41FA5}">
                      <a16:colId xmlns:a16="http://schemas.microsoft.com/office/drawing/2014/main" val="2276876290"/>
                    </a:ext>
                  </a:extLst>
                </a:gridCol>
                <a:gridCol w="564006">
                  <a:extLst>
                    <a:ext uri="{9D8B030D-6E8A-4147-A177-3AD203B41FA5}">
                      <a16:colId xmlns:a16="http://schemas.microsoft.com/office/drawing/2014/main" val="1678157257"/>
                    </a:ext>
                  </a:extLst>
                </a:gridCol>
                <a:gridCol w="433779">
                  <a:extLst>
                    <a:ext uri="{9D8B030D-6E8A-4147-A177-3AD203B41FA5}">
                      <a16:colId xmlns:a16="http://schemas.microsoft.com/office/drawing/2014/main" val="3512153709"/>
                    </a:ext>
                  </a:extLst>
                </a:gridCol>
                <a:gridCol w="710630">
                  <a:extLst>
                    <a:ext uri="{9D8B030D-6E8A-4147-A177-3AD203B41FA5}">
                      <a16:colId xmlns:a16="http://schemas.microsoft.com/office/drawing/2014/main" val="2893498924"/>
                    </a:ext>
                  </a:extLst>
                </a:gridCol>
                <a:gridCol w="710630">
                  <a:extLst>
                    <a:ext uri="{9D8B030D-6E8A-4147-A177-3AD203B41FA5}">
                      <a16:colId xmlns:a16="http://schemas.microsoft.com/office/drawing/2014/main" val="212025175"/>
                    </a:ext>
                  </a:extLst>
                </a:gridCol>
                <a:gridCol w="710630">
                  <a:extLst>
                    <a:ext uri="{9D8B030D-6E8A-4147-A177-3AD203B41FA5}">
                      <a16:colId xmlns:a16="http://schemas.microsoft.com/office/drawing/2014/main" val="568957400"/>
                    </a:ext>
                  </a:extLst>
                </a:gridCol>
                <a:gridCol w="310093">
                  <a:extLst>
                    <a:ext uri="{9D8B030D-6E8A-4147-A177-3AD203B41FA5}">
                      <a16:colId xmlns:a16="http://schemas.microsoft.com/office/drawing/2014/main" val="4133423137"/>
                    </a:ext>
                  </a:extLst>
                </a:gridCol>
              </a:tblGrid>
              <a:tr h="99740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Наименование района </a:t>
                      </a:r>
                      <a:endParaRPr lang="ru-RU" sz="9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ст.122 СК РФ и п.8 Порядка в части соблюдения порядка и/или сроков  предоставления ИНФОРМАЦИИ ПЕРВИЧНОГО УЧЕТА о ребенке в ГБД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п.15  или п.23 Порядка в части соблюдения порядка и/или СРОКОВ ЗАПОЛНЕНИЯ АНКЕТЫ ребенка в ГБД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п.42 Порядка в части ОБНОВЫЛЕНИЯ ИНФОРМАЦИИ О ХАРАКТЕРЕ  ребенка В ГБД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несвоевременное обновление информации о смене местонахождения ребенка в государственном банке данных 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п.13 и п.22 Порядка  в части соблюдения порядок и/или срок предоставления информации о ПРЕКРАЩЕНИИ УЧЕТА сведений ребенке в ГБД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п.55 Порядка в части ВНЕСЕНИЯ ИНФОРМАЦИИ ОБ УСЛОВИЯХ ЖИЗНИ И ВОСПИТАНИЯ НЕСОВЕРШЕННОЛЕТНИХ ПОДОПЕЧНЫХ 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порядка заполнения анкет детей в государственном банке данных 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сроков снятия с учета граждан из числа кандидатов в замещающие родители в государственном банке данных 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порядок заполнения анкет граждан, лишенных и/или ограниченных в родитель-</a:t>
                      </a:r>
                      <a:r>
                        <a:rPr lang="ru-RU" sz="5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ских</a:t>
                      </a:r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правах 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срок заполнения анкет граждан, лишенных и/или ограниченных в родительских правах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повторный учет гражданина в государственном банке данных (гражданин на учет поставлен дважды)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неправомерная постановка на учет в государственный банк данных  граждан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ИТОГО ПО РАЙОНУ</a:t>
                      </a:r>
                      <a:endParaRPr lang="ru-RU" sz="5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49145"/>
                  </a:ext>
                </a:extLst>
              </a:tr>
              <a:tr h="214024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Мамадышский  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425287"/>
                  </a:ext>
                </a:extLst>
              </a:tr>
              <a:tr h="214024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Менделеевский  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621065"/>
                  </a:ext>
                </a:extLst>
              </a:tr>
              <a:tr h="214024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Мензелинский  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663242"/>
                  </a:ext>
                </a:extLst>
              </a:tr>
              <a:tr h="214024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Муслюмовский</a:t>
                      </a:r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0519395"/>
                  </a:ext>
                </a:extLst>
              </a:tr>
              <a:tr h="214024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Нурлатский</a:t>
                      </a:r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2860583"/>
                  </a:ext>
                </a:extLst>
              </a:tr>
              <a:tr h="214024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Пестречинский</a:t>
                      </a:r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b="1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912723"/>
                  </a:ext>
                </a:extLst>
              </a:tr>
              <a:tr h="214024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Рыбнослободский</a:t>
                      </a:r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6694699"/>
                  </a:ext>
                </a:extLst>
              </a:tr>
              <a:tr h="214024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Сабинский  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820438"/>
                  </a:ext>
                </a:extLst>
              </a:tr>
              <a:tr h="214024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Сармановский</a:t>
                      </a:r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024738"/>
                  </a:ext>
                </a:extLst>
              </a:tr>
              <a:tr h="214024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Спасский  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764614"/>
                  </a:ext>
                </a:extLst>
              </a:tr>
              <a:tr h="214024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Тетюшский</a:t>
                      </a:r>
                      <a:endParaRPr lang="ru-RU" sz="1200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057323"/>
                  </a:ext>
                </a:extLst>
              </a:tr>
              <a:tr h="214024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Тукаевский</a:t>
                      </a:r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76969"/>
                  </a:ext>
                </a:extLst>
              </a:tr>
              <a:tr h="214024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Тюлячинский</a:t>
                      </a:r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581506"/>
                  </a:ext>
                </a:extLst>
              </a:tr>
              <a:tr h="214024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Черемшанский</a:t>
                      </a:r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394132"/>
                  </a:ext>
                </a:extLst>
              </a:tr>
              <a:tr h="214024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Ютазинский</a:t>
                      </a:r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5607023"/>
                  </a:ext>
                </a:extLst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61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" y="170458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" y="1826032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8" name="Прямоугольник 7"/>
          <p:cNvSpPr/>
          <p:nvPr/>
        </p:nvSpPr>
        <p:spPr>
          <a:xfrm>
            <a:off x="1" y="157778"/>
            <a:ext cx="8153868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ТИПИЧНЫЕ НАРУШЕНИЯ ПОРЯДКА ФОРМИРОВАНИЯ, </a:t>
            </a:r>
            <a:b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</a:b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ВЕДЕНИЯ И ИСПОЛЬЗОВАНИЯ ГОСУДАРСТВЕННОГО БАНКА ДАННЫХ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9286359"/>
              </p:ext>
            </p:extLst>
          </p:nvPr>
        </p:nvGraphicFramePr>
        <p:xfrm>
          <a:off x="149564" y="884259"/>
          <a:ext cx="8897928" cy="41589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50228">
                  <a:extLst>
                    <a:ext uri="{9D8B030D-6E8A-4147-A177-3AD203B41FA5}">
                      <a16:colId xmlns:a16="http://schemas.microsoft.com/office/drawing/2014/main" val="2501872761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3905127178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1589373666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284789690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3230050617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3690772242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490206683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905821959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019831745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737029457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2276876290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678157257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4105334534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3512153709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2893498924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12025175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995787286"/>
                    </a:ext>
                  </a:extLst>
                </a:gridCol>
                <a:gridCol w="349518">
                  <a:extLst>
                    <a:ext uri="{9D8B030D-6E8A-4147-A177-3AD203B41FA5}">
                      <a16:colId xmlns:a16="http://schemas.microsoft.com/office/drawing/2014/main" val="568957400"/>
                    </a:ext>
                  </a:extLst>
                </a:gridCol>
                <a:gridCol w="237542">
                  <a:extLst>
                    <a:ext uri="{9D8B030D-6E8A-4147-A177-3AD203B41FA5}">
                      <a16:colId xmlns:a16="http://schemas.microsoft.com/office/drawing/2014/main" val="4133423137"/>
                    </a:ext>
                  </a:extLst>
                </a:gridCol>
              </a:tblGrid>
              <a:tr h="125544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Наименование района 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ст.122 СК РФ в части ПРАВОМЕРНОСТИ ПОСТАВКИ НА УЧЕТ ребенка в ГБД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ст.122 СК РФ и п.8 Порядка в части соблюдения порядка и/или сроков  предоставления ИНФОРМАЦИИ ПЕРВИЧНОГО УЧЕТА о ребенке в ГБД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п.15  или п.23 Порядка в части соблюдения порядка и/или СРОКОВ ЗАПОЛНЕНИЯ АНКЕТЫ ребенка в ГБД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п.42 Порядка в части ПРЕДОСТАВЛЕНИЯ </a:t>
                      </a:r>
                      <a:r>
                        <a:rPr lang="ru-RU" sz="5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МЕД.ОБСЛЕД.о</a:t>
                      </a:r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состоянии здоровья ребенка в ГБД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п.42 Порядка в части ОБНОВЛЕНИЯ ФОТОГРАФИИ ребенка В ГБД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п.42 Порядка в части ОБНОВЫЛЕНИЯ ИНФОРМАЦИИ О ХАРАКТЕРЕ  ребенка В ГБД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несвоевременное обновление информации о смене местонахождения ребенка в государственном банке данных 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п.13 и п.22 Порядка  в части соблюдения порядок и/или срок предоставления информации о ПРЕКРАЩЕНИИ УЧЕТА сведений ребенке в ГБД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п.55 Порядка в части ВНЕСЕНИЯ ИНФОРМАЦИИ ОБ УСЛОВИЯХ ЖИЗНИ И ВОСПИТАНИЯ НЕСОВЕРШЕННОЛЕТНИХ ПОДОПЕЧНЫХ 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порядка заполнения анкет детей в государственном банке данных 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нарушение сроков снятия с учета граждан из числа кандидатов в замещающие родители в государственном банке данных 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сроки заполнения анкеты гражданина, отстраненного от обязанностей опекуна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порядок заполнения анкет граждан, лишенных и/или ограниченных в родитель-</a:t>
                      </a:r>
                      <a:r>
                        <a:rPr lang="ru-RU" sz="5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ских</a:t>
                      </a:r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правах 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срок заполнения анкет граждан, лишенных и/или ограниченных в родительских правах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повторный учет гражданина в государственном банке данных (гражданин на учет поставлен дважды)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порядок постановки граждан лишенных родительских прав, на учет в </a:t>
                      </a:r>
                      <a:r>
                        <a:rPr lang="ru-RU" sz="5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государ-ственный</a:t>
                      </a:r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банк данных 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неправомерная постановка на учет в государственный банк данных  граждан</a:t>
                      </a:r>
                      <a:endParaRPr lang="ru-RU" sz="5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5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ИТОГО ПО РАЙОНУ</a:t>
                      </a:r>
                      <a:endParaRPr lang="ru-RU" sz="5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3244" marR="3244" marT="3244" marB="0" vert="vert27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49145"/>
                  </a:ext>
                </a:extLst>
              </a:tr>
              <a:tr h="203856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Азнакаевский</a:t>
                      </a:r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425287"/>
                  </a:ext>
                </a:extLst>
              </a:tr>
              <a:tr h="203856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Альметьевский</a:t>
                      </a:r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621065"/>
                  </a:ext>
                </a:extLst>
              </a:tr>
              <a:tr h="203856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Бугульминский</a:t>
                      </a:r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663242"/>
                  </a:ext>
                </a:extLst>
              </a:tr>
              <a:tr h="203856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Елабужский  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0519395"/>
                  </a:ext>
                </a:extLst>
              </a:tr>
              <a:tr h="203856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Заинский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2860583"/>
                  </a:ext>
                </a:extLst>
              </a:tr>
              <a:tr h="203856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Зеленодольский</a:t>
                      </a:r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912723"/>
                  </a:ext>
                </a:extLst>
              </a:tr>
              <a:tr h="203856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Лениногорский</a:t>
                      </a:r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6694699"/>
                  </a:ext>
                </a:extLst>
              </a:tr>
              <a:tr h="203856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Набережные Челны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820438"/>
                  </a:ext>
                </a:extLst>
              </a:tr>
              <a:tr h="203856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Нижнекамск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024738"/>
                  </a:ext>
                </a:extLst>
              </a:tr>
              <a:tr h="203856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Авиастроительный и </a:t>
                      </a:r>
                      <a:r>
                        <a:rPr lang="ru-RU" sz="1200" u="none" strike="noStrike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Н.Савиновский</a:t>
                      </a:r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764614"/>
                  </a:ext>
                </a:extLst>
              </a:tr>
              <a:tr h="203856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Вахитовский и Приволжский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057323"/>
                  </a:ext>
                </a:extLst>
              </a:tr>
              <a:tr h="203856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Кировский и Московский  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76969"/>
                  </a:ext>
                </a:extLst>
              </a:tr>
              <a:tr h="203856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Советский </a:t>
                      </a: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581506"/>
                  </a:ext>
                </a:extLst>
              </a:tr>
              <a:tr h="203856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Итого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320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900" b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559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394132"/>
                  </a:ext>
                </a:extLst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66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-1384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graphicFrame>
        <p:nvGraphicFramePr>
          <p:cNvPr id="12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4762740"/>
              </p:ext>
            </p:extLst>
          </p:nvPr>
        </p:nvGraphicFramePr>
        <p:xfrm>
          <a:off x="385638" y="1635646"/>
          <a:ext cx="2568530" cy="2628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4916913"/>
              </p:ext>
            </p:extLst>
          </p:nvPr>
        </p:nvGraphicFramePr>
        <p:xfrm>
          <a:off x="6583798" y="1529498"/>
          <a:ext cx="2568530" cy="2999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Стрелка вправо 13"/>
          <p:cNvSpPr/>
          <p:nvPr/>
        </p:nvSpPr>
        <p:spPr>
          <a:xfrm>
            <a:off x="6226040" y="2717480"/>
            <a:ext cx="715516" cy="590234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dirty="0">
              <a:solidFill>
                <a:srgbClr val="002060"/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2625090" y="2704813"/>
            <a:ext cx="896713" cy="590234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5931"/>
            <a:ext cx="8334397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ЧИСЛЕННОСТЬ ГРАЖДАН ИЗ ЧИСЛА 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КАНДИДАТОВ В ОПЕКУНЫ И УСЫНОВИТЕЛИ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graphicFrame>
        <p:nvGraphicFramePr>
          <p:cNvPr id="17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9454359"/>
              </p:ext>
            </p:extLst>
          </p:nvPr>
        </p:nvGraphicFramePr>
        <p:xfrm>
          <a:off x="3305466" y="2603973"/>
          <a:ext cx="1793425" cy="15645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0072858"/>
              </p:ext>
            </p:extLst>
          </p:nvPr>
        </p:nvGraphicFramePr>
        <p:xfrm>
          <a:off x="4202178" y="1865714"/>
          <a:ext cx="1859769" cy="1657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8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0142953"/>
              </p:ext>
            </p:extLst>
          </p:nvPr>
        </p:nvGraphicFramePr>
        <p:xfrm>
          <a:off x="3073446" y="1425156"/>
          <a:ext cx="1793425" cy="15645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461732" y="1273560"/>
            <a:ext cx="2478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Сняты с учёта (</a:t>
            </a:r>
            <a:r>
              <a:rPr lang="ru-RU" sz="1400" i="1" dirty="0" smtClean="0">
                <a:solidFill>
                  <a:schemeClr val="accent5">
                    <a:lumMod val="50000"/>
                  </a:schemeClr>
                </a:solidFill>
              </a:rPr>
              <a:t>из них, в связи с принятием ребенка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ru-RU" sz="14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8551" y="1515332"/>
            <a:ext cx="2112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Состояло на учёте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1 766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41556" y="1239110"/>
            <a:ext cx="1844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Состоит на учёте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852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35274" y="4534606"/>
            <a:ext cx="4932948" cy="34748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82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2008" y="125112"/>
            <a:ext cx="9036496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СВЕДЕНИЯ О КАНДИДАТАХ, 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СОСТОЯЩИХ НА УЧЁТЕ В БАНКЕ ДАННЫХ «УСЫНОВИТЕЛЬ»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697580"/>
              </p:ext>
            </p:extLst>
          </p:nvPr>
        </p:nvGraphicFramePr>
        <p:xfrm>
          <a:off x="251522" y="1128248"/>
          <a:ext cx="8640968" cy="38197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8298">
                  <a:extLst>
                    <a:ext uri="{9D8B030D-6E8A-4147-A177-3AD203B41FA5}">
                      <a16:colId xmlns:a16="http://schemas.microsoft.com/office/drawing/2014/main" val="1188454653"/>
                    </a:ext>
                  </a:extLst>
                </a:gridCol>
                <a:gridCol w="536454">
                  <a:extLst>
                    <a:ext uri="{9D8B030D-6E8A-4147-A177-3AD203B41FA5}">
                      <a16:colId xmlns:a16="http://schemas.microsoft.com/office/drawing/2014/main" val="1268058366"/>
                    </a:ext>
                  </a:extLst>
                </a:gridCol>
                <a:gridCol w="522376">
                  <a:extLst>
                    <a:ext uri="{9D8B030D-6E8A-4147-A177-3AD203B41FA5}">
                      <a16:colId xmlns:a16="http://schemas.microsoft.com/office/drawing/2014/main" val="1173691494"/>
                    </a:ext>
                  </a:extLst>
                </a:gridCol>
                <a:gridCol w="522376">
                  <a:extLst>
                    <a:ext uri="{9D8B030D-6E8A-4147-A177-3AD203B41FA5}">
                      <a16:colId xmlns:a16="http://schemas.microsoft.com/office/drawing/2014/main" val="4150079959"/>
                    </a:ext>
                  </a:extLst>
                </a:gridCol>
                <a:gridCol w="522376">
                  <a:extLst>
                    <a:ext uri="{9D8B030D-6E8A-4147-A177-3AD203B41FA5}">
                      <a16:colId xmlns:a16="http://schemas.microsoft.com/office/drawing/2014/main" val="1699952842"/>
                    </a:ext>
                  </a:extLst>
                </a:gridCol>
                <a:gridCol w="522376">
                  <a:extLst>
                    <a:ext uri="{9D8B030D-6E8A-4147-A177-3AD203B41FA5}">
                      <a16:colId xmlns:a16="http://schemas.microsoft.com/office/drawing/2014/main" val="2111012894"/>
                    </a:ext>
                  </a:extLst>
                </a:gridCol>
                <a:gridCol w="522376">
                  <a:extLst>
                    <a:ext uri="{9D8B030D-6E8A-4147-A177-3AD203B41FA5}">
                      <a16:colId xmlns:a16="http://schemas.microsoft.com/office/drawing/2014/main" val="2134229873"/>
                    </a:ext>
                  </a:extLst>
                </a:gridCol>
                <a:gridCol w="627540">
                  <a:extLst>
                    <a:ext uri="{9D8B030D-6E8A-4147-A177-3AD203B41FA5}">
                      <a16:colId xmlns:a16="http://schemas.microsoft.com/office/drawing/2014/main" val="2122395589"/>
                    </a:ext>
                  </a:extLst>
                </a:gridCol>
                <a:gridCol w="508292">
                  <a:extLst>
                    <a:ext uri="{9D8B030D-6E8A-4147-A177-3AD203B41FA5}">
                      <a16:colId xmlns:a16="http://schemas.microsoft.com/office/drawing/2014/main" val="647473995"/>
                    </a:ext>
                  </a:extLst>
                </a:gridCol>
                <a:gridCol w="431296">
                  <a:extLst>
                    <a:ext uri="{9D8B030D-6E8A-4147-A177-3AD203B41FA5}">
                      <a16:colId xmlns:a16="http://schemas.microsoft.com/office/drawing/2014/main" val="2734501605"/>
                    </a:ext>
                  </a:extLst>
                </a:gridCol>
                <a:gridCol w="522376">
                  <a:extLst>
                    <a:ext uri="{9D8B030D-6E8A-4147-A177-3AD203B41FA5}">
                      <a16:colId xmlns:a16="http://schemas.microsoft.com/office/drawing/2014/main" val="1234699382"/>
                    </a:ext>
                  </a:extLst>
                </a:gridCol>
                <a:gridCol w="522376">
                  <a:extLst>
                    <a:ext uri="{9D8B030D-6E8A-4147-A177-3AD203B41FA5}">
                      <a16:colId xmlns:a16="http://schemas.microsoft.com/office/drawing/2014/main" val="1632348179"/>
                    </a:ext>
                  </a:extLst>
                </a:gridCol>
                <a:gridCol w="522376">
                  <a:extLst>
                    <a:ext uri="{9D8B030D-6E8A-4147-A177-3AD203B41FA5}">
                      <a16:colId xmlns:a16="http://schemas.microsoft.com/office/drawing/2014/main" val="476833971"/>
                    </a:ext>
                  </a:extLst>
                </a:gridCol>
                <a:gridCol w="522376">
                  <a:extLst>
                    <a:ext uri="{9D8B030D-6E8A-4147-A177-3AD203B41FA5}">
                      <a16:colId xmlns:a16="http://schemas.microsoft.com/office/drawing/2014/main" val="4263534570"/>
                    </a:ext>
                  </a:extLst>
                </a:gridCol>
                <a:gridCol w="663852">
                  <a:extLst>
                    <a:ext uri="{9D8B030D-6E8A-4147-A177-3AD203B41FA5}">
                      <a16:colId xmlns:a16="http://schemas.microsoft.com/office/drawing/2014/main" val="1730830298"/>
                    </a:ext>
                  </a:extLst>
                </a:gridCol>
                <a:gridCol w="663852">
                  <a:extLst>
                    <a:ext uri="{9D8B030D-6E8A-4147-A177-3AD203B41FA5}">
                      <a16:colId xmlns:a16="http://schemas.microsoft.com/office/drawing/2014/main" val="4241155501"/>
                    </a:ext>
                  </a:extLst>
                </a:gridCol>
              </a:tblGrid>
              <a:tr h="363181">
                <a:tc rowSpan="3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Кол-во </a:t>
                      </a:r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канд. 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 01.01.2025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Пост</a:t>
                      </a:r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. на 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учет </a:t>
                      </a:r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 01.01.25 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по 01.01.2026.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Заявлений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Снято 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 учета 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Останов.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Ведется подбор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Кол-во </a:t>
                      </a:r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канд.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на 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01.01.2026.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2305725"/>
                  </a:ext>
                </a:extLst>
              </a:tr>
              <a:tr h="904847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Удовлетворено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по срокам, </a:t>
                      </a:r>
                      <a:endParaRPr lang="ru-RU" sz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по 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личному заявлению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962199"/>
                  </a:ext>
                </a:extLst>
              </a:tr>
              <a:tr h="363181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Ус.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Пр.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Ус.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Пр.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Ус.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Пр.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Ус.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Пр.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Ус.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Пр.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Ус.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Пр.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642553"/>
                  </a:ext>
                </a:extLst>
              </a:tr>
              <a:tr h="5131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Ус.</a:t>
                      </a:r>
                      <a:endParaRPr lang="ru-RU" sz="1200" b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Пр.</a:t>
                      </a:r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Ус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Пр.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516</a:t>
                      </a:r>
                      <a:endParaRPr lang="ru-RU" sz="1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131</a:t>
                      </a:r>
                      <a:endParaRPr lang="ru-RU" sz="1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57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(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из них под опеку –</a:t>
                      </a:r>
                      <a:r>
                        <a:rPr lang="ru-RU" sz="1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50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)       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21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159</a:t>
                      </a:r>
                      <a:endParaRPr lang="ru-RU" sz="1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40</a:t>
                      </a:r>
                      <a:endParaRPr lang="ru-RU" sz="1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8</a:t>
                      </a:r>
                      <a:endParaRPr lang="ru-RU" sz="1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298</a:t>
                      </a:r>
                      <a:endParaRPr lang="ru-RU" sz="1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6</a:t>
                      </a:r>
                      <a:r>
                        <a:rPr lang="ru-RU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300</a:t>
                      </a:r>
                      <a:endParaRPr lang="ru-RU" sz="1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7</a:t>
                      </a:r>
                      <a:r>
                        <a:rPr lang="ru-RU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0</a:t>
                      </a:r>
                      <a:endParaRPr lang="ru-RU" sz="1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1907074"/>
                  </a:ext>
                </a:extLst>
              </a:tr>
              <a:tr h="5131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298</a:t>
                      </a:r>
                      <a:endParaRPr lang="ru-RU" sz="1200" b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72</a:t>
                      </a:r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218</a:t>
                      </a:r>
                      <a:endParaRPr lang="ru-RU" sz="1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59</a:t>
                      </a:r>
                      <a:endParaRPr lang="ru-RU" sz="1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0084372"/>
                  </a:ext>
                </a:extLst>
              </a:tr>
              <a:tr h="58108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370</a:t>
                      </a:r>
                      <a:endParaRPr lang="ru-RU" sz="1400" b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277</a:t>
                      </a:r>
                      <a:endParaRPr lang="ru-RU" sz="1400" b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652756"/>
                  </a:ext>
                </a:extLst>
              </a:tr>
              <a:tr h="581089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647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647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7</a:t>
                      </a:r>
                      <a:r>
                        <a:rPr lang="en-US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8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19</a:t>
                      </a:r>
                      <a:r>
                        <a:rPr lang="en-US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9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10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360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370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0" marR="5374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3090310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85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8F180E3-0AB1-4723-BA2F-2DEF8E8796CA}"/>
              </a:ext>
            </a:extLst>
          </p:cNvPr>
          <p:cNvCxnSpPr/>
          <p:nvPr/>
        </p:nvCxnSpPr>
        <p:spPr>
          <a:xfrm rot="5400000" flipH="1" flipV="1">
            <a:off x="4437459" y="1928808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0FD2728A-65D9-4476-BFAD-1725A9B4AE3B}"/>
              </a:ext>
            </a:extLst>
          </p:cNvPr>
          <p:cNvCxnSpPr/>
          <p:nvPr/>
        </p:nvCxnSpPr>
        <p:spPr>
          <a:xfrm rot="5400000" flipH="1" flipV="1">
            <a:off x="4330302" y="2571750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D412EBC-0FB2-4A1E-83F1-941CEF291013}"/>
              </a:ext>
            </a:extLst>
          </p:cNvPr>
          <p:cNvSpPr/>
          <p:nvPr/>
        </p:nvSpPr>
        <p:spPr>
          <a:xfrm>
            <a:off x="1383484" y="589346"/>
            <a:ext cx="6375842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350" dirty="0"/>
          </a:p>
        </p:txBody>
      </p:sp>
      <p:graphicFrame>
        <p:nvGraphicFramePr>
          <p:cNvPr id="42" name="Диаграмма 41"/>
          <p:cNvGraphicFramePr/>
          <p:nvPr>
            <p:extLst>
              <p:ext uri="{D42A27DB-BD31-4B8C-83A1-F6EECF244321}">
                <p14:modId xmlns:p14="http://schemas.microsoft.com/office/powerpoint/2010/main" val="2750397570"/>
              </p:ext>
            </p:extLst>
          </p:nvPr>
        </p:nvGraphicFramePr>
        <p:xfrm>
          <a:off x="-828600" y="1131590"/>
          <a:ext cx="9721079" cy="40745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5" name="Прямоугольник 44"/>
          <p:cNvSpPr/>
          <p:nvPr/>
        </p:nvSpPr>
        <p:spPr>
          <a:xfrm>
            <a:off x="134528" y="193512"/>
            <a:ext cx="7279759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ОСНОВНЫЕ МОТИВЫ ПРИНЯТИЯ РЕБЕНКА 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В ЗАМЕЩАЮЩУЮ СЕМЬЮ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07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0398195"/>
              </p:ext>
            </p:extLst>
          </p:nvPr>
        </p:nvGraphicFramePr>
        <p:xfrm>
          <a:off x="-1" y="1347614"/>
          <a:ext cx="6075835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6532575"/>
              </p:ext>
            </p:extLst>
          </p:nvPr>
        </p:nvGraphicFramePr>
        <p:xfrm>
          <a:off x="4838089" y="1419622"/>
          <a:ext cx="3950696" cy="3100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251520" y="236522"/>
            <a:ext cx="5207390" cy="40011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СЕМЕЙНОЕ ПОЛОЖЕНИЕ ГРАЖДАН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0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3452721" y="4577511"/>
            <a:ext cx="2693614" cy="267708"/>
            <a:chOff x="3405633" y="3728092"/>
            <a:chExt cx="2693614" cy="267708"/>
          </a:xfrm>
          <a:noFill/>
        </p:grpSpPr>
        <p:sp>
          <p:nvSpPr>
            <p:cNvPr id="16" name="Заголовок 2"/>
            <p:cNvSpPr txBox="1">
              <a:spLocks/>
            </p:cNvSpPr>
            <p:nvPr/>
          </p:nvSpPr>
          <p:spPr>
            <a:xfrm>
              <a:off x="3405633" y="3728093"/>
              <a:ext cx="1092126" cy="267707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rmAutofit fontScale="77500" lnSpcReduction="200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1800" dirty="0" smtClean="0">
                  <a:solidFill>
                    <a:schemeClr val="accent4">
                      <a:lumMod val="50000"/>
                    </a:schemeClr>
                  </a:solidFill>
                  <a:ea typeface="+mn-ea"/>
                  <a:cs typeface="Arial" charset="0"/>
                </a:rPr>
                <a:t>город</a:t>
              </a:r>
              <a:endParaRPr lang="ru-RU" sz="1800" dirty="0">
                <a:solidFill>
                  <a:schemeClr val="accent4">
                    <a:lumMod val="50000"/>
                  </a:schemeClr>
                </a:solidFill>
                <a:ea typeface="+mn-ea"/>
                <a:cs typeface="Arial" charset="0"/>
              </a:endParaRPr>
            </a:p>
          </p:txBody>
        </p:sp>
        <p:sp>
          <p:nvSpPr>
            <p:cNvPr id="17" name="Заголовок 2"/>
            <p:cNvSpPr txBox="1">
              <a:spLocks/>
            </p:cNvSpPr>
            <p:nvPr/>
          </p:nvSpPr>
          <p:spPr>
            <a:xfrm>
              <a:off x="5007121" y="3728092"/>
              <a:ext cx="1092126" cy="267707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rmAutofit fontScale="77500" lnSpcReduction="200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1800" dirty="0" smtClean="0">
                  <a:solidFill>
                    <a:schemeClr val="accent4">
                      <a:lumMod val="50000"/>
                    </a:schemeClr>
                  </a:solidFill>
                  <a:ea typeface="+mn-ea"/>
                  <a:cs typeface="Arial" charset="0"/>
                </a:rPr>
                <a:t>село</a:t>
              </a:r>
              <a:endParaRPr lang="ru-RU" sz="1800" dirty="0">
                <a:solidFill>
                  <a:schemeClr val="accent4">
                    <a:lumMod val="50000"/>
                  </a:schemeClr>
                </a:solidFill>
                <a:ea typeface="+mn-ea"/>
                <a:cs typeface="Arial" charset="0"/>
              </a:endParaRPr>
            </a:p>
          </p:txBody>
        </p:sp>
      </p:grpSp>
      <p:graphicFrame>
        <p:nvGraphicFramePr>
          <p:cNvPr id="20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5695493"/>
              </p:ext>
            </p:extLst>
          </p:nvPr>
        </p:nvGraphicFramePr>
        <p:xfrm>
          <a:off x="467544" y="1343923"/>
          <a:ext cx="3950696" cy="3028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0218011"/>
              </p:ext>
            </p:extLst>
          </p:nvPr>
        </p:nvGraphicFramePr>
        <p:xfrm>
          <a:off x="4736034" y="1324132"/>
          <a:ext cx="3950696" cy="3028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539552" y="195939"/>
            <a:ext cx="5207390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СООТНОШЕНИЕ 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ГОРОДСКИХ И СЕЛЬСКИХ ЖИТЕЛЕЙ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26144" y="4601966"/>
            <a:ext cx="177746" cy="177284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454234" y="4601966"/>
            <a:ext cx="144016" cy="177284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15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23528" y="64735"/>
            <a:ext cx="5779018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ВЫЯВЛЕНИЕ ДЕТЕЙ, 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ОСТАВШИХСЯ БЕЗ ПОПЕЧЕНИЯ РОДИТЕЛЕЙ</a:t>
            </a:r>
          </a:p>
        </p:txBody>
      </p:sp>
      <p:graphicFrame>
        <p:nvGraphicFramePr>
          <p:cNvPr id="14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1762352"/>
              </p:ext>
            </p:extLst>
          </p:nvPr>
        </p:nvGraphicFramePr>
        <p:xfrm>
          <a:off x="35496" y="1059583"/>
          <a:ext cx="9001000" cy="3875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46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Объект 7">
            <a:extLst>
              <a:ext uri="{FF2B5EF4-FFF2-40B4-BE49-F238E27FC236}">
                <a16:creationId xmlns:a16="http://schemas.microsoft.com/office/drawing/2014/main" id="{D2504A2A-62A2-49FF-8CE0-85DB4C07D6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2133619"/>
              </p:ext>
            </p:extLst>
          </p:nvPr>
        </p:nvGraphicFramePr>
        <p:xfrm>
          <a:off x="395536" y="966785"/>
          <a:ext cx="4005295" cy="3149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8" name="Объект 7">
            <a:extLst>
              <a:ext uri="{FF2B5EF4-FFF2-40B4-BE49-F238E27FC236}">
                <a16:creationId xmlns:a16="http://schemas.microsoft.com/office/drawing/2014/main" id="{D2504A2A-62A2-49FF-8CE0-85DB4C07D6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0195751"/>
              </p:ext>
            </p:extLst>
          </p:nvPr>
        </p:nvGraphicFramePr>
        <p:xfrm>
          <a:off x="4958235" y="966785"/>
          <a:ext cx="4005295" cy="2956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950374" y="371931"/>
            <a:ext cx="5207390" cy="40011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ВОЗРАСТ ПРИЁМНЫХ РОДИТЕЛЕЙ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3419872" y="4138556"/>
            <a:ext cx="3384376" cy="715975"/>
            <a:chOff x="3393353" y="3888801"/>
            <a:chExt cx="2976206" cy="715975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3393353" y="3899331"/>
              <a:ext cx="2976206" cy="705445"/>
              <a:chOff x="3075422" y="4044753"/>
              <a:chExt cx="2789062" cy="705445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4274368" y="4453348"/>
                <a:ext cx="144016" cy="222949"/>
              </a:xfrm>
              <a:prstGeom prst="rect">
                <a:avLst/>
              </a:prstGeom>
              <a:solidFill>
                <a:srgbClr val="E6AF00"/>
              </a:solidFill>
              <a:ln>
                <a:solidFill>
                  <a:srgbClr val="E6AF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Заголовок 2"/>
              <p:cNvSpPr txBox="1">
                <a:spLocks/>
              </p:cNvSpPr>
              <p:nvPr/>
            </p:nvSpPr>
            <p:spPr>
              <a:xfrm>
                <a:off x="3205183" y="4378684"/>
                <a:ext cx="1092126" cy="350758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rmAutofit lnSpcReduction="1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b="1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ru-RU" sz="1800" dirty="0" smtClean="0">
                    <a:solidFill>
                      <a:schemeClr val="accent4">
                        <a:lumMod val="50000"/>
                      </a:schemeClr>
                    </a:solidFill>
                    <a:ea typeface="+mn-ea"/>
                    <a:cs typeface="Arial" charset="0"/>
                  </a:rPr>
                  <a:t>до 40 лет</a:t>
                </a:r>
                <a:endParaRPr lang="ru-RU" sz="1800" dirty="0">
                  <a:solidFill>
                    <a:schemeClr val="accent4">
                      <a:lumMod val="50000"/>
                    </a:schemeClr>
                  </a:solidFill>
                  <a:ea typeface="+mn-ea"/>
                  <a:cs typeface="Arial" charset="0"/>
                </a:endParaRPr>
              </a:p>
            </p:txBody>
          </p:sp>
          <p:sp>
            <p:nvSpPr>
              <p:cNvPr id="22" name="Прямоугольник 21"/>
              <p:cNvSpPr/>
              <p:nvPr/>
            </p:nvSpPr>
            <p:spPr>
              <a:xfrm>
                <a:off x="3075422" y="4467572"/>
                <a:ext cx="144016" cy="222949"/>
              </a:xfrm>
              <a:prstGeom prst="rect">
                <a:avLst/>
              </a:prstGeom>
              <a:solidFill>
                <a:srgbClr val="00FFFF"/>
              </a:solidFill>
              <a:ln>
                <a:solidFill>
                  <a:srgbClr val="00FFFF"/>
                </a:solidFill>
              </a:ln>
              <a:scene3d>
                <a:camera prst="orthographicFront"/>
                <a:lightRig rig="threePt" dir="t"/>
              </a:scene3d>
              <a:sp3d extrusionH="76200">
                <a:bevelT/>
                <a:bevelB w="95250" h="1016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Прямоугольник 22"/>
              <p:cNvSpPr/>
              <p:nvPr/>
            </p:nvSpPr>
            <p:spPr>
              <a:xfrm>
                <a:off x="4282685" y="4134979"/>
                <a:ext cx="144016" cy="222949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 prstMaterial="metal"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Заголовок 2"/>
              <p:cNvSpPr txBox="1">
                <a:spLocks/>
              </p:cNvSpPr>
              <p:nvPr/>
            </p:nvSpPr>
            <p:spPr>
              <a:xfrm>
                <a:off x="4400463" y="4044753"/>
                <a:ext cx="1092126" cy="350758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rmAutofit lnSpcReduction="1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b="1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ru-RU" sz="1800" dirty="0" smtClean="0">
                    <a:solidFill>
                      <a:schemeClr val="accent4">
                        <a:lumMod val="50000"/>
                      </a:schemeClr>
                    </a:solidFill>
                    <a:ea typeface="+mn-ea"/>
                    <a:cs typeface="Arial" charset="0"/>
                  </a:rPr>
                  <a:t>до 50 лет</a:t>
                </a:r>
                <a:endParaRPr lang="ru-RU" sz="1800" dirty="0">
                  <a:solidFill>
                    <a:schemeClr val="accent4">
                      <a:lumMod val="50000"/>
                    </a:schemeClr>
                  </a:solidFill>
                  <a:ea typeface="+mn-ea"/>
                  <a:cs typeface="Arial" charset="0"/>
                </a:endParaRPr>
              </a:p>
            </p:txBody>
          </p:sp>
          <p:sp>
            <p:nvSpPr>
              <p:cNvPr id="25" name="Заголовок 2"/>
              <p:cNvSpPr txBox="1">
                <a:spLocks/>
              </p:cNvSpPr>
              <p:nvPr/>
            </p:nvSpPr>
            <p:spPr>
              <a:xfrm>
                <a:off x="4297309" y="4399440"/>
                <a:ext cx="1567175" cy="350758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b="1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ru-RU" sz="1800" dirty="0" smtClean="0">
                    <a:solidFill>
                      <a:schemeClr val="accent4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  <a:cs typeface="Arial" charset="0"/>
                  </a:rPr>
                  <a:t>  </a:t>
                </a:r>
                <a:r>
                  <a:rPr lang="ru-RU" sz="1800" dirty="0" smtClean="0">
                    <a:solidFill>
                      <a:schemeClr val="accent4">
                        <a:lumMod val="50000"/>
                      </a:schemeClr>
                    </a:solidFill>
                    <a:ea typeface="+mn-ea"/>
                    <a:cs typeface="Arial" charset="0"/>
                  </a:rPr>
                  <a:t>старше </a:t>
                </a:r>
                <a:r>
                  <a:rPr lang="ru-RU" sz="1800" dirty="0">
                    <a:solidFill>
                      <a:schemeClr val="accent4">
                        <a:lumMod val="50000"/>
                      </a:schemeClr>
                    </a:solidFill>
                    <a:ea typeface="+mn-ea"/>
                    <a:cs typeface="Arial" charset="0"/>
                  </a:rPr>
                  <a:t>50 лет</a:t>
                </a:r>
              </a:p>
            </p:txBody>
          </p:sp>
        </p:grpSp>
        <p:sp>
          <p:nvSpPr>
            <p:cNvPr id="20" name="Прямоугольник 19"/>
            <p:cNvSpPr/>
            <p:nvPr/>
          </p:nvSpPr>
          <p:spPr>
            <a:xfrm>
              <a:off x="3393353" y="3969451"/>
              <a:ext cx="144016" cy="22294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Заголовок 2"/>
            <p:cNvSpPr txBox="1">
              <a:spLocks/>
            </p:cNvSpPr>
            <p:nvPr/>
          </p:nvSpPr>
          <p:spPr>
            <a:xfrm>
              <a:off x="3537369" y="3888801"/>
              <a:ext cx="1092126" cy="350758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lnSpcReduction="100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1800" dirty="0" smtClean="0">
                  <a:solidFill>
                    <a:schemeClr val="accent4">
                      <a:lumMod val="50000"/>
                    </a:schemeClr>
                  </a:solidFill>
                  <a:ea typeface="+mn-ea"/>
                  <a:cs typeface="Arial" charset="0"/>
                </a:rPr>
                <a:t>до 30 лет</a:t>
              </a:r>
              <a:endParaRPr lang="ru-RU" sz="1800" dirty="0">
                <a:solidFill>
                  <a:schemeClr val="accent4">
                    <a:lumMod val="50000"/>
                  </a:schemeClr>
                </a:solidFill>
                <a:ea typeface="+mn-ea"/>
                <a:cs typeface="Arial" charset="0"/>
              </a:endParaRPr>
            </a:p>
          </p:txBody>
        </p:sp>
      </p:grp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28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Объект 7">
            <a:extLst>
              <a:ext uri="{FF2B5EF4-FFF2-40B4-BE49-F238E27FC236}">
                <a16:creationId xmlns:a16="http://schemas.microsoft.com/office/drawing/2014/main" id="{D2504A2A-62A2-49FF-8CE0-85DB4C07D6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0940042"/>
              </p:ext>
            </p:extLst>
          </p:nvPr>
        </p:nvGraphicFramePr>
        <p:xfrm>
          <a:off x="930290" y="1058787"/>
          <a:ext cx="4005295" cy="2854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3" name="Объект 7">
            <a:extLst>
              <a:ext uri="{FF2B5EF4-FFF2-40B4-BE49-F238E27FC236}">
                <a16:creationId xmlns:a16="http://schemas.microsoft.com/office/drawing/2014/main" id="{D2504A2A-62A2-49FF-8CE0-85DB4C07D6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6971969"/>
              </p:ext>
            </p:extLst>
          </p:nvPr>
        </p:nvGraphicFramePr>
        <p:xfrm>
          <a:off x="4852768" y="1090739"/>
          <a:ext cx="4005295" cy="2854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251520" y="214785"/>
            <a:ext cx="5207390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ПОЖЕЛАНИЯ В ОТНОШЕНИИ ПОЛА ПРИЁМНОГО РЕБЁНКА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7905" y="3964206"/>
            <a:ext cx="2304256" cy="9800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65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52712" y="4304643"/>
            <a:ext cx="2912778" cy="717027"/>
            <a:chOff x="2095807" y="4246337"/>
            <a:chExt cx="2912778" cy="717027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2095807" y="4295316"/>
              <a:ext cx="169534" cy="22294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2105880" y="4676511"/>
              <a:ext cx="169534" cy="22294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Заголовок 2"/>
            <p:cNvSpPr txBox="1">
              <a:spLocks/>
            </p:cNvSpPr>
            <p:nvPr/>
          </p:nvSpPr>
          <p:spPr>
            <a:xfrm>
              <a:off x="2275414" y="4246337"/>
              <a:ext cx="1144458" cy="350758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62500" lnSpcReduction="200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1800" dirty="0" smtClean="0">
                  <a:solidFill>
                    <a:schemeClr val="accent4">
                      <a:lumMod val="50000"/>
                    </a:schemeClr>
                  </a:solidFill>
                  <a:ea typeface="+mn-ea"/>
                  <a:cs typeface="Arial" charset="0"/>
                </a:rPr>
                <a:t>от 0 до 1 года</a:t>
              </a:r>
              <a:endParaRPr lang="ru-RU" sz="1800" dirty="0">
                <a:solidFill>
                  <a:schemeClr val="accent4">
                    <a:lumMod val="50000"/>
                  </a:schemeClr>
                </a:solidFill>
                <a:ea typeface="+mn-ea"/>
                <a:cs typeface="Arial" charset="0"/>
              </a:endParaRPr>
            </a:p>
          </p:txBody>
        </p:sp>
        <p:sp>
          <p:nvSpPr>
            <p:cNvPr id="31" name="Заголовок 2"/>
            <p:cNvSpPr txBox="1">
              <a:spLocks/>
            </p:cNvSpPr>
            <p:nvPr/>
          </p:nvSpPr>
          <p:spPr>
            <a:xfrm>
              <a:off x="2276212" y="4612606"/>
              <a:ext cx="1069960" cy="350758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100" dirty="0" smtClean="0">
                  <a:solidFill>
                    <a:schemeClr val="accent4">
                      <a:lumMod val="50000"/>
                    </a:schemeClr>
                  </a:solidFill>
                  <a:ea typeface="+mn-ea"/>
                  <a:cs typeface="Arial" charset="0"/>
                </a:rPr>
                <a:t>от 1 до 3 лет</a:t>
              </a:r>
              <a:endParaRPr lang="ru-RU" sz="1100" dirty="0">
                <a:solidFill>
                  <a:schemeClr val="accent4">
                    <a:lumMod val="50000"/>
                  </a:schemeClr>
                </a:solidFill>
                <a:ea typeface="+mn-ea"/>
                <a:cs typeface="Arial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3654895" y="4309380"/>
              <a:ext cx="169534" cy="22294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Заголовок 2"/>
            <p:cNvSpPr txBox="1">
              <a:spLocks/>
            </p:cNvSpPr>
            <p:nvPr/>
          </p:nvSpPr>
          <p:spPr>
            <a:xfrm>
              <a:off x="3824429" y="4301231"/>
              <a:ext cx="1097537" cy="23924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100" dirty="0" smtClean="0">
                  <a:solidFill>
                    <a:schemeClr val="accent4">
                      <a:lumMod val="50000"/>
                    </a:schemeClr>
                  </a:solidFill>
                  <a:ea typeface="+mn-ea"/>
                  <a:cs typeface="Arial" charset="0"/>
                </a:rPr>
                <a:t>от 3 до 7 лет</a:t>
              </a:r>
              <a:endParaRPr lang="ru-RU" sz="1100" dirty="0">
                <a:solidFill>
                  <a:schemeClr val="accent4">
                    <a:lumMod val="50000"/>
                  </a:schemeClr>
                </a:solidFill>
                <a:ea typeface="+mn-ea"/>
                <a:cs typeface="Arial" charset="0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3654895" y="4651100"/>
              <a:ext cx="169534" cy="22294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Заголовок 2"/>
            <p:cNvSpPr txBox="1">
              <a:spLocks/>
            </p:cNvSpPr>
            <p:nvPr/>
          </p:nvSpPr>
          <p:spPr>
            <a:xfrm>
              <a:off x="3911048" y="4638167"/>
              <a:ext cx="1097537" cy="23924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100" dirty="0" smtClean="0">
                  <a:solidFill>
                    <a:schemeClr val="accent4">
                      <a:lumMod val="50000"/>
                    </a:schemeClr>
                  </a:solidFill>
                  <a:ea typeface="+mn-ea"/>
                  <a:cs typeface="Arial" charset="0"/>
                </a:rPr>
                <a:t>от 7 до 10 лет</a:t>
              </a:r>
              <a:endParaRPr lang="ru-RU" sz="1100" dirty="0">
                <a:solidFill>
                  <a:schemeClr val="accent4">
                    <a:lumMod val="50000"/>
                  </a:schemeClr>
                </a:solidFill>
                <a:ea typeface="+mn-ea"/>
                <a:cs typeface="Arial" charset="0"/>
              </a:endParaRPr>
            </a:p>
          </p:txBody>
        </p:sp>
      </p:grpSp>
      <p:graphicFrame>
        <p:nvGraphicFramePr>
          <p:cNvPr id="20" name="Объект 7">
            <a:extLst>
              <a:ext uri="{FF2B5EF4-FFF2-40B4-BE49-F238E27FC236}">
                <a16:creationId xmlns:a16="http://schemas.microsoft.com/office/drawing/2014/main" id="{D2504A2A-62A2-49FF-8CE0-85DB4C07D6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8199332"/>
              </p:ext>
            </p:extLst>
          </p:nvPr>
        </p:nvGraphicFramePr>
        <p:xfrm>
          <a:off x="594026" y="1167320"/>
          <a:ext cx="4005295" cy="3172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2" name="Объект 7">
            <a:extLst>
              <a:ext uri="{FF2B5EF4-FFF2-40B4-BE49-F238E27FC236}">
                <a16:creationId xmlns:a16="http://schemas.microsoft.com/office/drawing/2014/main" id="{D2504A2A-62A2-49FF-8CE0-85DB4C07D6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1727543"/>
              </p:ext>
            </p:extLst>
          </p:nvPr>
        </p:nvGraphicFramePr>
        <p:xfrm>
          <a:off x="4801600" y="1176113"/>
          <a:ext cx="4005295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107504" y="155061"/>
            <a:ext cx="5207390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ПОЖЕЛАНИЯ В ОТНОШЕНИИ ВОЗРАСТА ПРИЕМНОГО РЕБЕНКА       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6012160" y="4258394"/>
            <a:ext cx="2853024" cy="717027"/>
            <a:chOff x="2095807" y="4246337"/>
            <a:chExt cx="2853024" cy="717027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2095807" y="4295316"/>
              <a:ext cx="169534" cy="222949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2105880" y="4676511"/>
              <a:ext cx="169534" cy="22294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Заголовок 2"/>
            <p:cNvSpPr txBox="1">
              <a:spLocks/>
            </p:cNvSpPr>
            <p:nvPr/>
          </p:nvSpPr>
          <p:spPr>
            <a:xfrm>
              <a:off x="2275414" y="4246337"/>
              <a:ext cx="1144458" cy="350758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100" dirty="0">
                  <a:solidFill>
                    <a:schemeClr val="accent4">
                      <a:lumMod val="50000"/>
                    </a:schemeClr>
                  </a:solidFill>
                  <a:ea typeface="+mn-ea"/>
                  <a:cs typeface="Arial" charset="0"/>
                </a:rPr>
                <a:t>до 5 лет</a:t>
              </a:r>
            </a:p>
          </p:txBody>
        </p:sp>
        <p:sp>
          <p:nvSpPr>
            <p:cNvPr id="25" name="Заголовок 2"/>
            <p:cNvSpPr txBox="1">
              <a:spLocks/>
            </p:cNvSpPr>
            <p:nvPr/>
          </p:nvSpPr>
          <p:spPr>
            <a:xfrm>
              <a:off x="2276212" y="4612606"/>
              <a:ext cx="1069960" cy="350758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100" dirty="0">
                  <a:solidFill>
                    <a:schemeClr val="accent4">
                      <a:lumMod val="50000"/>
                    </a:schemeClr>
                  </a:solidFill>
                  <a:ea typeface="+mn-ea"/>
                  <a:cs typeface="Arial" charset="0"/>
                </a:rPr>
                <a:t>д</a:t>
              </a:r>
              <a:r>
                <a:rPr lang="ru-RU" sz="1100" dirty="0" smtClean="0">
                  <a:solidFill>
                    <a:schemeClr val="accent4">
                      <a:lumMod val="50000"/>
                    </a:schemeClr>
                  </a:solidFill>
                  <a:ea typeface="+mn-ea"/>
                  <a:cs typeface="Arial" charset="0"/>
                </a:rPr>
                <a:t>о 10 лет</a:t>
              </a:r>
              <a:endParaRPr lang="ru-RU" sz="1100" dirty="0">
                <a:solidFill>
                  <a:schemeClr val="accent4">
                    <a:lumMod val="50000"/>
                  </a:schemeClr>
                </a:solidFill>
                <a:ea typeface="+mn-ea"/>
                <a:cs typeface="Arial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3654895" y="4309380"/>
              <a:ext cx="169534" cy="22294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Заголовок 2"/>
            <p:cNvSpPr txBox="1">
              <a:spLocks/>
            </p:cNvSpPr>
            <p:nvPr/>
          </p:nvSpPr>
          <p:spPr>
            <a:xfrm>
              <a:off x="3824429" y="4301231"/>
              <a:ext cx="1097537" cy="23924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100" dirty="0">
                  <a:solidFill>
                    <a:schemeClr val="accent4">
                      <a:lumMod val="50000"/>
                    </a:schemeClr>
                  </a:solidFill>
                  <a:ea typeface="+mn-ea"/>
                  <a:cs typeface="Arial" charset="0"/>
                </a:rPr>
                <a:t>д</a:t>
              </a:r>
              <a:r>
                <a:rPr lang="ru-RU" sz="1100" dirty="0" smtClean="0">
                  <a:solidFill>
                    <a:schemeClr val="accent4">
                      <a:lumMod val="50000"/>
                    </a:schemeClr>
                  </a:solidFill>
                  <a:ea typeface="+mn-ea"/>
                  <a:cs typeface="Arial" charset="0"/>
                </a:rPr>
                <a:t>о 13 лет</a:t>
              </a:r>
              <a:endParaRPr lang="ru-RU" sz="1100" dirty="0">
                <a:solidFill>
                  <a:schemeClr val="accent4">
                    <a:lumMod val="50000"/>
                  </a:schemeClr>
                </a:solidFill>
                <a:ea typeface="+mn-ea"/>
                <a:cs typeface="Arial" charset="0"/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3654895" y="4651100"/>
              <a:ext cx="169534" cy="222949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Заголовок 2"/>
            <p:cNvSpPr txBox="1">
              <a:spLocks/>
            </p:cNvSpPr>
            <p:nvPr/>
          </p:nvSpPr>
          <p:spPr>
            <a:xfrm>
              <a:off x="3851294" y="4660214"/>
              <a:ext cx="1097537" cy="23924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100" dirty="0">
                  <a:solidFill>
                    <a:schemeClr val="accent4">
                      <a:lumMod val="50000"/>
                    </a:schemeClr>
                  </a:solidFill>
                  <a:ea typeface="+mn-ea"/>
                  <a:cs typeface="Arial" charset="0"/>
                </a:rPr>
                <a:t>с</a:t>
              </a:r>
              <a:r>
                <a:rPr lang="ru-RU" sz="1100" dirty="0" smtClean="0">
                  <a:solidFill>
                    <a:schemeClr val="accent4">
                      <a:lumMod val="50000"/>
                    </a:schemeClr>
                  </a:solidFill>
                  <a:ea typeface="+mn-ea"/>
                  <a:cs typeface="Arial" charset="0"/>
                </a:rPr>
                <a:t>тарше 13 лет</a:t>
              </a:r>
              <a:endParaRPr lang="ru-RU" sz="1100" dirty="0">
                <a:solidFill>
                  <a:schemeClr val="accent4">
                    <a:lumMod val="50000"/>
                  </a:schemeClr>
                </a:solidFill>
                <a:ea typeface="+mn-ea"/>
                <a:cs typeface="Arial" charset="0"/>
              </a:endParaRPr>
            </a:p>
          </p:txBody>
        </p:sp>
      </p:grpSp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4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90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Объект 7">
            <a:extLst>
              <a:ext uri="{FF2B5EF4-FFF2-40B4-BE49-F238E27FC236}">
                <a16:creationId xmlns:a16="http://schemas.microsoft.com/office/drawing/2014/main" id="{D2504A2A-62A2-49FF-8CE0-85DB4C07D6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8083160"/>
              </p:ext>
            </p:extLst>
          </p:nvPr>
        </p:nvGraphicFramePr>
        <p:xfrm>
          <a:off x="553147" y="1103005"/>
          <a:ext cx="4005295" cy="2854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9" name="Объект 7">
            <a:extLst>
              <a:ext uri="{FF2B5EF4-FFF2-40B4-BE49-F238E27FC236}">
                <a16:creationId xmlns:a16="http://schemas.microsoft.com/office/drawing/2014/main" id="{D2504A2A-62A2-49FF-8CE0-85DB4C07D6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470430"/>
              </p:ext>
            </p:extLst>
          </p:nvPr>
        </p:nvGraphicFramePr>
        <p:xfrm>
          <a:off x="5115846" y="1094815"/>
          <a:ext cx="4005295" cy="2860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251520" y="183805"/>
            <a:ext cx="5207390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ПОЖЕЛАНИЯ В ОТНОШЕНИИ КОЛИЧЕСТВА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ПРИНИМАЕМЫХ ДЕТЕЙ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9912" y="3867894"/>
            <a:ext cx="1748759" cy="10644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18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Объект 7">
            <a:extLst>
              <a:ext uri="{FF2B5EF4-FFF2-40B4-BE49-F238E27FC236}">
                <a16:creationId xmlns:a16="http://schemas.microsoft.com/office/drawing/2014/main" id="{D2504A2A-62A2-49FF-8CE0-85DB4C07D6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9651004"/>
              </p:ext>
            </p:extLst>
          </p:nvPr>
        </p:nvGraphicFramePr>
        <p:xfrm>
          <a:off x="323528" y="938554"/>
          <a:ext cx="4005295" cy="3017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06493" y="79765"/>
            <a:ext cx="6696744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ПОЖЕЛАНИЯ В ОТНОШЕНИИ СОСТОЯНИЯ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/>
            </a:r>
            <a:b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ЗДОРОВЬЯ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ПРИЕМНОГО РЕБЕНКА       </a:t>
            </a:r>
          </a:p>
        </p:txBody>
      </p:sp>
      <p:graphicFrame>
        <p:nvGraphicFramePr>
          <p:cNvPr id="14" name="Объект 7">
            <a:extLst>
              <a:ext uri="{FF2B5EF4-FFF2-40B4-BE49-F238E27FC236}">
                <a16:creationId xmlns:a16="http://schemas.microsoft.com/office/drawing/2014/main" id="{D2504A2A-62A2-49FF-8CE0-85DB4C07D6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9802317"/>
              </p:ext>
            </p:extLst>
          </p:nvPr>
        </p:nvGraphicFramePr>
        <p:xfrm>
          <a:off x="5103209" y="959824"/>
          <a:ext cx="4005295" cy="3017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3808" y="4299942"/>
            <a:ext cx="3384376" cy="5789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43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16693" y="218963"/>
            <a:ext cx="6696744" cy="40011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ФОРМА СТАТИСТИЧЕСКОГО ОТЧЕТА РИК-103</a:t>
            </a:r>
          </a:p>
        </p:txBody>
      </p:sp>
      <p:grpSp>
        <p:nvGrpSpPr>
          <p:cNvPr id="10" name="Группа 2"/>
          <p:cNvGrpSpPr/>
          <p:nvPr/>
        </p:nvGrpSpPr>
        <p:grpSpPr>
          <a:xfrm>
            <a:off x="317563" y="915566"/>
            <a:ext cx="7683480" cy="3380040"/>
            <a:chOff x="836280" y="1203480"/>
            <a:chExt cx="7683480" cy="3380040"/>
          </a:xfrm>
        </p:grpSpPr>
        <p:pic>
          <p:nvPicPr>
            <p:cNvPr id="11" name="Рисунок 22"/>
            <p:cNvPicPr/>
            <p:nvPr/>
          </p:nvPicPr>
          <p:blipFill>
            <a:blip r:embed="rId2"/>
            <a:stretch/>
          </p:blipFill>
          <p:spPr>
            <a:xfrm>
              <a:off x="836280" y="1203480"/>
              <a:ext cx="7683480" cy="3380040"/>
            </a:xfrm>
            <a:prstGeom prst="rect">
              <a:avLst/>
            </a:prstGeom>
            <a:ln w="0">
              <a:noFill/>
            </a:ln>
            <a:effectLst>
              <a:outerShdw blurRad="63360" sx="102000" sy="102000" algn="ctr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12" name="Прямоугольник 3"/>
            <p:cNvSpPr/>
            <p:nvPr/>
          </p:nvSpPr>
          <p:spPr>
            <a:xfrm>
              <a:off x="4356000" y="2499840"/>
              <a:ext cx="715680" cy="41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720" rIns="90000" bIns="72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Arial"/>
                <a:ea typeface="DejaVu Sans"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675" y="3003798"/>
            <a:ext cx="1496765" cy="19956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5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61555"/>
            <a:ext cx="7596336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МОНИТОРИНГ  ДОСТИЖЕНИЯ ПОКАЗАТЕЛЕЙ 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charset="0"/>
            </a:endParaRP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СЕМЕЙНОГО УСТРОЙСТВА ДЕТЕЙ-СИРОТ (форма 3)</a:t>
            </a:r>
          </a:p>
        </p:txBody>
      </p:sp>
      <p:graphicFrame>
        <p:nvGraphicFramePr>
          <p:cNvPr id="8" name="Таблица 6"/>
          <p:cNvGraphicFramePr/>
          <p:nvPr>
            <p:extLst>
              <p:ext uri="{D42A27DB-BD31-4B8C-83A1-F6EECF244321}">
                <p14:modId xmlns:p14="http://schemas.microsoft.com/office/powerpoint/2010/main" val="545220290"/>
              </p:ext>
            </p:extLst>
          </p:nvPr>
        </p:nvGraphicFramePr>
        <p:xfrm>
          <a:off x="179512" y="891969"/>
          <a:ext cx="8784968" cy="4082760"/>
        </p:xfrm>
        <a:graphic>
          <a:graphicData uri="http://schemas.openxmlformats.org/drawingml/2006/table">
            <a:tbl>
              <a:tblPr>
                <a:effectLst>
                  <a:outerShdw blurRad="291960" rotWithShape="0">
                    <a:srgbClr val="000000">
                      <a:alpha val="40000"/>
                    </a:srgbClr>
                  </a:outerShdw>
                </a:effectLst>
              </a:tblPr>
              <a:tblGrid>
                <a:gridCol w="317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4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4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6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83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02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43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3377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895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9139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5430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6831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8269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8079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5430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9139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8950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54307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54307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6831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64904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47118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8269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291394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75879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270202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280798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268310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270202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275879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  <a:gridCol w="233494">
                  <a:extLst>
                    <a:ext uri="{9D8B030D-6E8A-4147-A177-3AD203B41FA5}">
                      <a16:colId xmlns:a16="http://schemas.microsoft.com/office/drawing/2014/main" val="20030"/>
                    </a:ext>
                  </a:extLst>
                </a:gridCol>
                <a:gridCol w="317885">
                  <a:extLst>
                    <a:ext uri="{9D8B030D-6E8A-4147-A177-3AD203B41FA5}">
                      <a16:colId xmlns:a16="http://schemas.microsoft.com/office/drawing/2014/main" val="20031"/>
                    </a:ext>
                  </a:extLst>
                </a:gridCol>
              </a:tblGrid>
              <a:tr h="297720">
                <a:tc gridSpan="8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безвозмездная опека</a:t>
                      </a:r>
                      <a:endParaRPr lang="ru-RU" sz="15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возмездная опека</a:t>
                      </a:r>
                      <a:endParaRPr lang="ru-RU" sz="15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приемная семья</a:t>
                      </a:r>
                      <a:endParaRPr lang="ru-RU" sz="15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усыновители</a:t>
                      </a:r>
                      <a:endParaRPr lang="ru-RU" sz="15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56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численность </a:t>
                      </a:r>
                      <a:r>
                        <a:rPr lang="ru-RU" sz="900" b="0" strike="noStrike" spc="-1" dirty="0" smtClean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семей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в них детей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из них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численность многодетных семей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количество актов по посещению семей подопечных за отчетный период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численность </a:t>
                      </a:r>
                      <a:r>
                        <a:rPr lang="ru-RU" sz="900" b="0" strike="noStrike" spc="-1" dirty="0" smtClean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семей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в них детей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из них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численность многодетных семей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количество актов по посещению семей подопечных за отчетный период</a:t>
                      </a:r>
                      <a:endParaRPr lang="ru-RU" sz="9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численность </a:t>
                      </a:r>
                      <a:r>
                        <a:rPr lang="ru-RU" sz="900" b="0" strike="noStrike" spc="-1" dirty="0" smtClean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семей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в них детей</a:t>
                      </a:r>
                      <a:endParaRPr lang="ru-RU" sz="9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из них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численность многодетных семей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количество актов по посещению приемного ребенка за отчетный период</a:t>
                      </a:r>
                      <a:endParaRPr lang="ru-RU" sz="9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численность </a:t>
                      </a:r>
                      <a:r>
                        <a:rPr lang="ru-RU" sz="900" b="0" strike="noStrike" spc="-1" dirty="0" smtClean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семей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в них детей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из них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численность многодетных семей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количество отчетов о проживании детей в семьях усыновителей за отчетный период</a:t>
                      </a:r>
                      <a:endParaRPr lang="ru-RU" sz="9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160">
                <a:tc v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детей-сирот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детей инвалидов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5 и более детей (без родных)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3-4 ребенка (без родных)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1-2 ребенка(без родных)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детей-сирот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детей инвалидов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5 и более детей (без родных)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3-4 ребенка (без родных)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1-2 ребенка(без родных)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детей-сирот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детей инвалидов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5 и более детей (без родных)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3-4 ребенка (без родных)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1-2 ребенка(без родных)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детей-сирот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детей инвалидов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5 и более детей (без родных)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3-4 ребенка (без родных)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</a:rPr>
                        <a:t>1-2 ребенка(без родных)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80" marR="4680" vert="vert27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3000"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 smtClean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2 704</a:t>
                      </a:r>
                      <a:endParaRPr lang="ru-RU" sz="1200" b="1" strike="noStrike" kern="1200" spc="-1" dirty="0">
                        <a:solidFill>
                          <a:srgbClr val="002060"/>
                        </a:solidFill>
                        <a:latin typeface="Arial"/>
                        <a:ea typeface="DejaVu Sans"/>
                        <a:cs typeface="+mn-cs"/>
                      </a:endParaRPr>
                    </a:p>
                  </a:txBody>
                  <a:tcPr marL="9525" marR="9525" marT="9525" marB="0" vert="vert27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 smtClean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3 347</a:t>
                      </a:r>
                      <a:endParaRPr lang="ru-RU" sz="1200" b="1" strike="noStrike" kern="1200" spc="-1" dirty="0">
                        <a:solidFill>
                          <a:srgbClr val="002060"/>
                        </a:solidFill>
                        <a:latin typeface="Arial"/>
                        <a:ea typeface="DejaVu Sans"/>
                        <a:cs typeface="+mn-cs"/>
                      </a:endParaRP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 smtClean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1 334</a:t>
                      </a:r>
                      <a:endParaRPr lang="ru-RU" sz="1200" b="1" strike="noStrike" kern="1200" spc="-1" dirty="0">
                        <a:solidFill>
                          <a:srgbClr val="002060"/>
                        </a:solidFill>
                        <a:latin typeface="Arial"/>
                        <a:ea typeface="DejaVu Sans"/>
                        <a:cs typeface="+mn-cs"/>
                      </a:endParaRP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169</a:t>
                      </a: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104</a:t>
                      </a: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 smtClean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2 598</a:t>
                      </a:r>
                      <a:endParaRPr lang="ru-RU" sz="1200" b="1" strike="noStrike" kern="1200" spc="-1" dirty="0">
                        <a:solidFill>
                          <a:srgbClr val="002060"/>
                        </a:solidFill>
                        <a:latin typeface="Arial"/>
                        <a:ea typeface="DejaVu Sans"/>
                        <a:cs typeface="+mn-cs"/>
                      </a:endParaRP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 smtClean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5 921</a:t>
                      </a:r>
                      <a:endParaRPr lang="ru-RU" sz="1200" b="1" strike="noStrike" kern="1200" spc="-1" dirty="0">
                        <a:solidFill>
                          <a:srgbClr val="002060"/>
                        </a:solidFill>
                        <a:latin typeface="Arial"/>
                        <a:ea typeface="DejaVu Sans"/>
                        <a:cs typeface="+mn-cs"/>
                      </a:endParaRP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49</a:t>
                      </a:r>
                    </a:p>
                  </a:txBody>
                  <a:tcPr marL="9525" marR="9525" marT="9525" marB="0" vert="vert27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53</a:t>
                      </a: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19</a:t>
                      </a: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48</a:t>
                      </a: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127</a:t>
                      </a: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977</a:t>
                      </a:r>
                    </a:p>
                  </a:txBody>
                  <a:tcPr marL="9525" marR="9525" marT="9525" marB="0" vert="vert27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 smtClean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1 653</a:t>
                      </a:r>
                      <a:endParaRPr lang="ru-RU" sz="1200" b="1" strike="noStrike" kern="1200" spc="-1" dirty="0">
                        <a:solidFill>
                          <a:srgbClr val="002060"/>
                        </a:solidFill>
                        <a:latin typeface="Arial"/>
                        <a:ea typeface="DejaVu Sans"/>
                        <a:cs typeface="+mn-cs"/>
                      </a:endParaRP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375</a:t>
                      </a: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189</a:t>
                      </a: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44</a:t>
                      </a: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101</a:t>
                      </a: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832</a:t>
                      </a: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 smtClean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3 079</a:t>
                      </a:r>
                      <a:endParaRPr lang="ru-RU" sz="1200" b="1" strike="noStrike" kern="1200" spc="-1" dirty="0">
                        <a:solidFill>
                          <a:srgbClr val="002060"/>
                        </a:solidFill>
                        <a:latin typeface="Arial"/>
                        <a:ea typeface="DejaVu Sans"/>
                        <a:cs typeface="+mn-cs"/>
                      </a:endParaRP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 smtClean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2 204</a:t>
                      </a:r>
                      <a:endParaRPr lang="ru-RU" sz="1200" b="1" strike="noStrike" kern="1200" spc="-1" dirty="0">
                        <a:solidFill>
                          <a:srgbClr val="002060"/>
                        </a:solidFill>
                        <a:latin typeface="Arial"/>
                        <a:ea typeface="DejaVu Sans"/>
                        <a:cs typeface="+mn-cs"/>
                      </a:endParaRPr>
                    </a:p>
                  </a:txBody>
                  <a:tcPr marL="9525" marR="9525" marT="9525" marB="0" vert="vert27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 smtClean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2 364</a:t>
                      </a:r>
                      <a:endParaRPr lang="ru-RU" sz="1200" b="1" strike="noStrike" kern="1200" spc="-1" dirty="0">
                        <a:solidFill>
                          <a:srgbClr val="002060"/>
                        </a:solidFill>
                        <a:latin typeface="Arial"/>
                        <a:ea typeface="DejaVu Sans"/>
                        <a:cs typeface="+mn-cs"/>
                      </a:endParaRP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104</a:t>
                      </a: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37</a:t>
                      </a: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 smtClean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2 186</a:t>
                      </a:r>
                      <a:endParaRPr lang="ru-RU" sz="1200" b="1" strike="noStrike" kern="1200" spc="-1" dirty="0">
                        <a:solidFill>
                          <a:srgbClr val="002060"/>
                        </a:solidFill>
                        <a:latin typeface="Arial"/>
                        <a:ea typeface="DejaVu Sans"/>
                        <a:cs typeface="+mn-cs"/>
                      </a:endParaRP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200" b="1" strike="noStrike" kern="1200" spc="-1" dirty="0">
                          <a:solidFill>
                            <a:srgbClr val="002060"/>
                          </a:solidFill>
                          <a:latin typeface="Arial"/>
                          <a:ea typeface="DejaVu Sans"/>
                          <a:cs typeface="+mn-cs"/>
                        </a:rPr>
                        <a:t>517</a:t>
                      </a:r>
                    </a:p>
                  </a:txBody>
                  <a:tcPr marL="9525" marR="9525" marT="9525" marB="0" vert="vert270" anchor="b">
                    <a:lnL w="1224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15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4464843" y="1928808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4357686" y="2571750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2"/>
          <p:cNvSpPr>
            <a:spLocks noChangeArrowheads="1"/>
          </p:cNvSpPr>
          <p:nvPr/>
        </p:nvSpPr>
        <p:spPr bwMode="auto">
          <a:xfrm>
            <a:off x="1625184" y="696502"/>
            <a:ext cx="616148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ru-RU" sz="1350" dirty="0"/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464448" y="149315"/>
            <a:ext cx="6322219" cy="634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342900" algn="l"/>
              </a:tabLst>
              <a:defRPr/>
            </a:pPr>
            <a:r>
              <a:rPr lang="ru-RU" b="1" i="1" dirty="0">
                <a:solidFill>
                  <a:srgbClr val="31B6F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        </a:t>
            </a:r>
            <a:endParaRPr lang="en-US" sz="1650" b="1" i="1" dirty="0">
              <a:latin typeface="Arial" charset="0"/>
              <a:cs typeface="Times New Roman" pitchFamily="18" charset="0"/>
            </a:endParaRPr>
          </a:p>
          <a:p>
            <a:pPr algn="just">
              <a:tabLst>
                <a:tab pos="342900" algn="l"/>
              </a:tabLst>
              <a:defRPr/>
            </a:pPr>
            <a:endParaRPr lang="ru-RU" sz="675" dirty="0">
              <a:latin typeface="Arial" charset="0"/>
            </a:endParaRPr>
          </a:p>
          <a:p>
            <a:pPr algn="just">
              <a:tabLst>
                <a:tab pos="342900" algn="l"/>
              </a:tabLst>
              <a:defRPr/>
            </a:pPr>
            <a:r>
              <a:rPr lang="ru-RU" sz="1050" dirty="0">
                <a:latin typeface="Arial" charset="0"/>
                <a:cs typeface="Times New Roman" pitchFamily="18" charset="0"/>
              </a:rPr>
              <a:t> </a:t>
            </a:r>
            <a:endParaRPr lang="ru-RU" sz="1350" dirty="0">
              <a:latin typeface="Arial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1303712" y="684960"/>
            <a:ext cx="6590132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lvl="0" algn="just"/>
            <a:r>
              <a:rPr lang="ru-RU" sz="1350" dirty="0">
                <a:solidFill>
                  <a:prstClr val="black"/>
                </a:solidFill>
                <a:latin typeface="Arial" pitchFamily="34" charset="0"/>
              </a:rPr>
              <a:t> </a:t>
            </a:r>
            <a:endParaRPr lang="ru-RU" sz="1050" dirty="0">
              <a:latin typeface="Arial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3811" y="160719"/>
            <a:ext cx="5786478" cy="34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50" b="1" i="1" dirty="0">
                <a:solidFill>
                  <a:srgbClr val="31B6F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</a:t>
            </a:r>
            <a:endParaRPr lang="ru-RU" sz="1350" dirty="0"/>
          </a:p>
        </p:txBody>
      </p:sp>
      <p:sp>
        <p:nvSpPr>
          <p:cNvPr id="12" name="Прямоугольник 2"/>
          <p:cNvSpPr/>
          <p:nvPr/>
        </p:nvSpPr>
        <p:spPr>
          <a:xfrm>
            <a:off x="617948" y="759875"/>
            <a:ext cx="7788960" cy="4159800"/>
          </a:xfrm>
          <a:prstGeom prst="rect">
            <a:avLst/>
          </a:prstGeom>
          <a:noFill/>
          <a:ln>
            <a:noFill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25000"/>
              </a:lnSpc>
              <a:tabLst>
                <a:tab pos="355680" algn="l"/>
              </a:tabLst>
            </a:pPr>
            <a:r>
              <a:rPr lang="ru-RU" sz="1400" b="1" strike="noStrike" spc="-1" dirty="0">
                <a:solidFill>
                  <a:schemeClr val="accent1">
                    <a:lumMod val="75000"/>
                  </a:schemeClr>
                </a:solidFill>
                <a:latin typeface="Arial"/>
                <a:ea typeface="DejaVu Sans"/>
              </a:rPr>
              <a:t>	</a:t>
            </a:r>
            <a:r>
              <a:rPr lang="ru-RU" sz="18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DejaVu Sans"/>
              </a:rPr>
              <a:t>В соответствии с Приказом Министерства образования и науки Республики Татарстан </a:t>
            </a:r>
            <a:r>
              <a:rPr lang="ru-RU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DejaVu Sans"/>
              </a:rPr>
              <a:t>от 23.12.2024 № под-2151/24 </a:t>
            </a:r>
            <a:r>
              <a:rPr lang="ru-RU" sz="1800" b="1" strike="noStrike" spc="-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DejaVu Sans"/>
              </a:rPr>
              <a:t>во </a:t>
            </a:r>
            <a:r>
              <a:rPr lang="ru-RU" sz="18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DejaVu Sans"/>
              </a:rPr>
              <a:t>исполнение статьи 8 Закона Республики Татарстан от 20 марта 2008 года №7ЗРТ «О наделении органов местного самоуправления муниципальных образований в Республике Татарстан отдельными государственными полномочиями Республики Татарстан в области опеки и попечительства» руководитель учреждения в составе комиссии принял участие в двенадцати плановых проверках органов местного самоуправления по вопросам соблюдения законодательства по защите прав детей-сирот и детей, оставшихся без попечения родителей.</a:t>
            </a:r>
            <a:endParaRPr lang="ru-RU" sz="1800" b="0" strike="noStrike" spc="-1" dirty="0">
              <a:solidFill>
                <a:schemeClr val="tx1">
                  <a:lumMod val="75000"/>
                  <a:lumOff val="25000"/>
                </a:schemeClr>
              </a:solidFill>
              <a:latin typeface="Arial"/>
            </a:endParaRPr>
          </a:p>
        </p:txBody>
      </p:sp>
      <p:sp>
        <p:nvSpPr>
          <p:cNvPr id="18" name="Прямоугольник 16"/>
          <p:cNvSpPr/>
          <p:nvPr/>
        </p:nvSpPr>
        <p:spPr>
          <a:xfrm>
            <a:off x="142611" y="134270"/>
            <a:ext cx="6952900" cy="398655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ПЛАНОВЫЕ ДОКУМЕНТАРНЫЕ ПРОВЕРКИ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2025 г.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81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14"/>
          <p:cNvGraphicFramePr/>
          <p:nvPr>
            <p:extLst>
              <p:ext uri="{D42A27DB-BD31-4B8C-83A1-F6EECF244321}">
                <p14:modId xmlns:p14="http://schemas.microsoft.com/office/powerpoint/2010/main" val="572200071"/>
              </p:ext>
            </p:extLst>
          </p:nvPr>
        </p:nvGraphicFramePr>
        <p:xfrm>
          <a:off x="179743" y="1049887"/>
          <a:ext cx="3977694" cy="2291040"/>
        </p:xfrm>
        <a:graphic>
          <a:graphicData uri="http://schemas.openxmlformats.org/drawingml/2006/table">
            <a:tbl>
              <a:tblPr/>
              <a:tblGrid>
                <a:gridCol w="3977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3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1 квартал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376092"/>
                      </a:solidFill>
                      <a:prstDash val="solid"/>
                    </a:lnL>
                    <a:lnR w="12240">
                      <a:solidFill>
                        <a:srgbClr val="376092"/>
                      </a:solidFill>
                      <a:prstDash val="solid"/>
                    </a:lnR>
                    <a:lnT w="12240">
                      <a:solidFill>
                        <a:srgbClr val="376092"/>
                      </a:solidFill>
                      <a:prstDash val="solid"/>
                    </a:lnT>
                    <a:lnB w="12240">
                      <a:solidFill>
                        <a:srgbClr val="376092"/>
                      </a:solidFill>
                      <a:prstDash val="soli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DejaVu Sans"/>
                        </a:rPr>
                        <a:t>Лаишевский МР</a:t>
                      </a:r>
                      <a:endParaRPr lang="ru-RU" sz="1800" b="0" strike="noStrike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376092"/>
                      </a:solidFill>
                      <a:prstDash val="solid"/>
                    </a:lnL>
                    <a:lnR w="12240">
                      <a:solidFill>
                        <a:srgbClr val="376092"/>
                      </a:solidFill>
                      <a:prstDash val="solid"/>
                    </a:lnR>
                    <a:lnT w="12240">
                      <a:solidFill>
                        <a:srgbClr val="376092"/>
                      </a:solidFill>
                      <a:prstDash val="solid"/>
                    </a:lnT>
                    <a:lnB w="12240">
                      <a:solidFill>
                        <a:srgbClr val="376092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trike="noStrike" spc="-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DejaVu Sans"/>
                        </a:rPr>
                        <a:t>Вахитовский и Приволжский</a:t>
                      </a:r>
                      <a:r>
                        <a:rPr lang="ru-RU" sz="1800" b="1" strike="noStrike" spc="-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DejaVu Sans"/>
                        </a:rPr>
                        <a:t> </a:t>
                      </a:r>
                      <a:r>
                        <a:rPr lang="ru-RU" sz="1800" b="1" strike="noStrike" kern="1200" spc="-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DejaVu Sans"/>
                          <a:cs typeface="+mn-cs"/>
                        </a:rPr>
                        <a:t>районы г. Казани</a:t>
                      </a:r>
                    </a:p>
                  </a:txBody>
                  <a:tcPr>
                    <a:lnL w="12240">
                      <a:solidFill>
                        <a:srgbClr val="376092"/>
                      </a:solidFill>
                      <a:prstDash val="solid"/>
                    </a:lnL>
                    <a:lnR w="12240">
                      <a:solidFill>
                        <a:srgbClr val="376092"/>
                      </a:solidFill>
                      <a:prstDash val="solid"/>
                    </a:lnR>
                    <a:lnT w="12240">
                      <a:solidFill>
                        <a:srgbClr val="376092"/>
                      </a:solidFill>
                      <a:prstDash val="solid"/>
                    </a:lnT>
                    <a:lnB w="12240">
                      <a:solidFill>
                        <a:srgbClr val="376092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trike="noStrike" spc="-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DejaVu Sans"/>
                        </a:rPr>
                        <a:t>Авиастроительный и </a:t>
                      </a:r>
                      <a:br>
                        <a:rPr lang="ru-RU" sz="1800" b="1" strike="noStrike" spc="-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DejaVu Sans"/>
                        </a:rPr>
                      </a:br>
                      <a:r>
                        <a:rPr lang="ru-RU" sz="1800" b="1" strike="noStrike" spc="-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DejaVu Sans"/>
                        </a:rPr>
                        <a:t>Ново-Савиновский </a:t>
                      </a:r>
                      <a:r>
                        <a:rPr lang="ru-RU" sz="1800" b="1" strike="noStrike" kern="1200" spc="-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DejaVu Sans"/>
                          <a:cs typeface="+mn-cs"/>
                        </a:rPr>
                        <a:t>районы г. Казани</a:t>
                      </a:r>
                    </a:p>
                  </a:txBody>
                  <a:tcPr>
                    <a:lnL w="12240">
                      <a:solidFill>
                        <a:srgbClr val="376092"/>
                      </a:solidFill>
                      <a:prstDash val="solid"/>
                    </a:lnL>
                    <a:lnR w="12240">
                      <a:solidFill>
                        <a:srgbClr val="376092"/>
                      </a:solidFill>
                      <a:prstDash val="solid"/>
                    </a:lnR>
                    <a:lnT w="12240" cap="flat" cmpd="sng" algn="ctr">
                      <a:solidFill>
                        <a:srgbClr val="3760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376092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4464844" y="1928813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4357688" y="2571750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0"/>
          <p:cNvSpPr/>
          <p:nvPr/>
        </p:nvSpPr>
        <p:spPr>
          <a:xfrm>
            <a:off x="0" y="172876"/>
            <a:ext cx="8492760" cy="706432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ПЛАНОВЫЕ ПРОВЕРКИ ОРГАНОВ ОПЕКИ 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МУНИЦИПАЛЬНЫХ ОБРАЗОВАНИЙ РЕСПУБЛИКИ за 2025 год</a:t>
            </a:r>
          </a:p>
        </p:txBody>
      </p:sp>
      <p:graphicFrame>
        <p:nvGraphicFramePr>
          <p:cNvPr id="18" name="Таблица 13"/>
          <p:cNvGraphicFramePr/>
          <p:nvPr>
            <p:extLst>
              <p:ext uri="{D42A27DB-BD31-4B8C-83A1-F6EECF244321}">
                <p14:modId xmlns:p14="http://schemas.microsoft.com/office/powerpoint/2010/main" val="612910356"/>
              </p:ext>
            </p:extLst>
          </p:nvPr>
        </p:nvGraphicFramePr>
        <p:xfrm>
          <a:off x="2148532" y="2270143"/>
          <a:ext cx="2736000" cy="1478160"/>
        </p:xfrm>
        <a:graphic>
          <a:graphicData uri="http://schemas.openxmlformats.org/drawingml/2006/table">
            <a:tbl>
              <a:tblPr/>
              <a:tblGrid>
                <a:gridCol w="273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55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2 квартал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376092"/>
                      </a:solidFill>
                      <a:prstDash val="solid"/>
                    </a:lnL>
                    <a:lnR w="12240">
                      <a:solidFill>
                        <a:srgbClr val="376092"/>
                      </a:solidFill>
                      <a:prstDash val="solid"/>
                    </a:lnR>
                    <a:lnT w="12240">
                      <a:solidFill>
                        <a:srgbClr val="376092"/>
                      </a:solidFill>
                      <a:prstDash val="solid"/>
                    </a:lnT>
                    <a:lnB w="12240">
                      <a:solidFill>
                        <a:srgbClr val="376092"/>
                      </a:solidFill>
                      <a:prstDash val="soli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kern="1200" spc="-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DejaVu Sans"/>
                          <a:cs typeface="+mn-cs"/>
                        </a:rPr>
                        <a:t>Кукморский МР</a:t>
                      </a:r>
                      <a:endParaRPr lang="ru-RU" sz="1800" b="1" strike="noStrike" kern="120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DejaVu Sans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376092"/>
                      </a:solidFill>
                      <a:prstDash val="solid"/>
                    </a:lnL>
                    <a:lnR w="12240">
                      <a:solidFill>
                        <a:srgbClr val="376092"/>
                      </a:solidFill>
                      <a:prstDash val="solid"/>
                    </a:lnR>
                    <a:lnT w="12240">
                      <a:solidFill>
                        <a:srgbClr val="376092"/>
                      </a:solidFill>
                      <a:prstDash val="solid"/>
                    </a:lnT>
                    <a:lnB w="12240">
                      <a:solidFill>
                        <a:srgbClr val="376092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kern="1200" spc="-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DejaVu Sans"/>
                          <a:cs typeface="+mn-cs"/>
                        </a:rPr>
                        <a:t>Елабужский МР</a:t>
                      </a:r>
                      <a:endParaRPr lang="ru-RU" sz="1800" b="1" strike="noStrike" kern="120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DejaVu Sans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376092"/>
                      </a:solidFill>
                      <a:prstDash val="solid"/>
                    </a:lnL>
                    <a:lnR w="12240">
                      <a:solidFill>
                        <a:srgbClr val="376092"/>
                      </a:solidFill>
                      <a:prstDash val="solid"/>
                    </a:lnR>
                    <a:lnT w="12240">
                      <a:solidFill>
                        <a:srgbClr val="376092"/>
                      </a:solidFill>
                      <a:prstDash val="solid"/>
                    </a:lnT>
                    <a:lnB w="12240">
                      <a:solidFill>
                        <a:srgbClr val="376092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kern="1200" spc="-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DejaVu Sans"/>
                          <a:cs typeface="+mn-cs"/>
                        </a:rPr>
                        <a:t>Менделеевский МР</a:t>
                      </a:r>
                      <a:endParaRPr lang="ru-RU" sz="1800" b="1" strike="noStrike" kern="120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DejaVu Sans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376092"/>
                      </a:solidFill>
                      <a:prstDash val="solid"/>
                    </a:lnL>
                    <a:lnR w="12240">
                      <a:solidFill>
                        <a:srgbClr val="376092"/>
                      </a:solidFill>
                      <a:prstDash val="solid"/>
                    </a:lnR>
                    <a:lnT w="12240">
                      <a:solidFill>
                        <a:srgbClr val="376092"/>
                      </a:solidFill>
                      <a:prstDash val="solid"/>
                    </a:lnT>
                    <a:lnB w="12240">
                      <a:solidFill>
                        <a:srgbClr val="376092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9" name="Таблица 14"/>
          <p:cNvGraphicFramePr/>
          <p:nvPr>
            <p:extLst>
              <p:ext uri="{D42A27DB-BD31-4B8C-83A1-F6EECF244321}">
                <p14:modId xmlns:p14="http://schemas.microsoft.com/office/powerpoint/2010/main" val="3885433667"/>
              </p:ext>
            </p:extLst>
          </p:nvPr>
        </p:nvGraphicFramePr>
        <p:xfrm>
          <a:off x="3971869" y="2743870"/>
          <a:ext cx="2880000" cy="1478160"/>
        </p:xfrm>
        <a:graphic>
          <a:graphicData uri="http://schemas.openxmlformats.org/drawingml/2006/table">
            <a:tbl>
              <a:tblPr/>
              <a:tblGrid>
                <a:gridCol w="288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3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3 квартал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376092"/>
                      </a:solidFill>
                      <a:prstDash val="solid"/>
                    </a:lnL>
                    <a:lnR w="12240">
                      <a:solidFill>
                        <a:srgbClr val="376092"/>
                      </a:solidFill>
                      <a:prstDash val="solid"/>
                    </a:lnR>
                    <a:lnT w="12240">
                      <a:solidFill>
                        <a:srgbClr val="376092"/>
                      </a:solidFill>
                      <a:prstDash val="solid"/>
                    </a:lnT>
                    <a:lnB w="12240">
                      <a:solidFill>
                        <a:srgbClr val="376092"/>
                      </a:solidFill>
                      <a:prstDash val="soli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kern="1200" spc="-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DejaVu Sans"/>
                          <a:cs typeface="+mn-cs"/>
                        </a:rPr>
                        <a:t>г. Набережные Челны</a:t>
                      </a:r>
                      <a:endParaRPr lang="ru-RU" sz="1800" b="1" strike="noStrike" kern="120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DejaVu Sans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376092"/>
                      </a:solidFill>
                      <a:prstDash val="solid"/>
                    </a:lnL>
                    <a:lnR w="12240">
                      <a:solidFill>
                        <a:srgbClr val="376092"/>
                      </a:solidFill>
                      <a:prstDash val="solid"/>
                    </a:lnR>
                    <a:lnT w="12240">
                      <a:solidFill>
                        <a:srgbClr val="376092"/>
                      </a:solidFill>
                      <a:prstDash val="solid"/>
                    </a:lnT>
                    <a:lnB w="12240">
                      <a:solidFill>
                        <a:srgbClr val="376092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kern="1200" spc="-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DejaVu Sans"/>
                          <a:cs typeface="+mn-cs"/>
                        </a:rPr>
                        <a:t>Аксубаевский </a:t>
                      </a:r>
                      <a:r>
                        <a:rPr lang="ru-RU" sz="1800" b="1" strike="noStrike" kern="1200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DejaVu Sans"/>
                          <a:cs typeface="+mn-cs"/>
                        </a:rPr>
                        <a:t>МР</a:t>
                      </a:r>
                    </a:p>
                  </a:txBody>
                  <a:tcPr>
                    <a:lnL w="12240">
                      <a:solidFill>
                        <a:srgbClr val="376092"/>
                      </a:solidFill>
                      <a:prstDash val="solid"/>
                    </a:lnL>
                    <a:lnR w="12240">
                      <a:solidFill>
                        <a:srgbClr val="376092"/>
                      </a:solidFill>
                      <a:prstDash val="solid"/>
                    </a:lnR>
                    <a:lnT w="12240">
                      <a:solidFill>
                        <a:srgbClr val="376092"/>
                      </a:solidFill>
                      <a:prstDash val="solid"/>
                    </a:lnT>
                    <a:lnB w="12240">
                      <a:solidFill>
                        <a:srgbClr val="376092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kern="1200" spc="-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DejaVu Sans"/>
                          <a:cs typeface="+mn-cs"/>
                        </a:rPr>
                        <a:t>Мензелинский </a:t>
                      </a:r>
                      <a:r>
                        <a:rPr lang="ru-RU" sz="1800" b="1" strike="noStrike" spc="-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DejaVu Sans"/>
                        </a:rPr>
                        <a:t>МР</a:t>
                      </a:r>
                      <a:endParaRPr lang="ru-RU" sz="1800" b="0" strike="noStrike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376092"/>
                      </a:solidFill>
                      <a:prstDash val="solid"/>
                    </a:lnL>
                    <a:lnR w="12240">
                      <a:solidFill>
                        <a:srgbClr val="376092"/>
                      </a:solidFill>
                      <a:prstDash val="solid"/>
                    </a:lnR>
                    <a:lnT w="12240">
                      <a:solidFill>
                        <a:srgbClr val="376092"/>
                      </a:solidFill>
                      <a:prstDash val="solid"/>
                    </a:lnT>
                    <a:lnB w="12240">
                      <a:solidFill>
                        <a:srgbClr val="376092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graphicFrame>
        <p:nvGraphicFramePr>
          <p:cNvPr id="11" name="Таблица 14"/>
          <p:cNvGraphicFramePr/>
          <p:nvPr>
            <p:extLst>
              <p:ext uri="{D42A27DB-BD31-4B8C-83A1-F6EECF244321}">
                <p14:modId xmlns:p14="http://schemas.microsoft.com/office/powerpoint/2010/main" val="4160511963"/>
              </p:ext>
            </p:extLst>
          </p:nvPr>
        </p:nvGraphicFramePr>
        <p:xfrm>
          <a:off x="4857928" y="3951843"/>
          <a:ext cx="4246584" cy="1107360"/>
        </p:xfrm>
        <a:graphic>
          <a:graphicData uri="http://schemas.openxmlformats.org/drawingml/2006/table">
            <a:tbl>
              <a:tblPr/>
              <a:tblGrid>
                <a:gridCol w="4246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3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4 квартал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376092"/>
                      </a:solidFill>
                      <a:prstDash val="solid"/>
                    </a:lnL>
                    <a:lnR w="12240">
                      <a:solidFill>
                        <a:srgbClr val="376092"/>
                      </a:solidFill>
                      <a:prstDash val="solid"/>
                    </a:lnR>
                    <a:lnT w="12240">
                      <a:solidFill>
                        <a:srgbClr val="376092"/>
                      </a:solidFill>
                      <a:prstDash val="solid"/>
                    </a:lnT>
                    <a:lnB w="12240">
                      <a:solidFill>
                        <a:srgbClr val="376092"/>
                      </a:solidFill>
                      <a:prstDash val="soli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kern="1200" spc="-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DejaVu Sans"/>
                          <a:cs typeface="+mn-cs"/>
                        </a:rPr>
                        <a:t>г. Набережные Челны</a:t>
                      </a:r>
                      <a:endParaRPr lang="ru-RU" sz="1800" b="1" strike="noStrike" kern="120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DejaVu Sans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376092"/>
                      </a:solidFill>
                      <a:prstDash val="solid"/>
                    </a:lnL>
                    <a:lnR w="12240">
                      <a:solidFill>
                        <a:srgbClr val="376092"/>
                      </a:solidFill>
                      <a:prstDash val="solid"/>
                    </a:lnR>
                    <a:lnT w="12240">
                      <a:solidFill>
                        <a:srgbClr val="376092"/>
                      </a:solidFill>
                      <a:prstDash val="solid"/>
                    </a:lnT>
                    <a:lnB w="12240">
                      <a:solidFill>
                        <a:srgbClr val="376092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kern="1200" spc="-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DejaVu Sans"/>
                          <a:cs typeface="+mn-cs"/>
                        </a:rPr>
                        <a:t>Советский район г. Казани</a:t>
                      </a:r>
                      <a:endParaRPr lang="ru-RU" sz="1800" b="1" strike="noStrike" kern="120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DejaVu Sans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376092"/>
                      </a:solidFill>
                      <a:prstDash val="solid"/>
                    </a:lnL>
                    <a:lnR w="12240">
                      <a:solidFill>
                        <a:srgbClr val="376092"/>
                      </a:solidFill>
                      <a:prstDash val="solid"/>
                    </a:lnR>
                    <a:lnT w="12240">
                      <a:solidFill>
                        <a:srgbClr val="376092"/>
                      </a:solidFill>
                      <a:prstDash val="solid"/>
                    </a:lnT>
                    <a:lnB w="12240">
                      <a:solidFill>
                        <a:srgbClr val="376092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72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4464844" y="1928813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4357688" y="2571750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4" name="Прямоугольник 12"/>
          <p:cNvSpPr>
            <a:spLocks noChangeArrowheads="1"/>
          </p:cNvSpPr>
          <p:nvPr/>
        </p:nvSpPr>
        <p:spPr bwMode="auto">
          <a:xfrm>
            <a:off x="1625204" y="696517"/>
            <a:ext cx="6161484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1350"/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464470" y="149333"/>
            <a:ext cx="6322219" cy="634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342900" algn="l"/>
              </a:tabLst>
              <a:defRPr/>
            </a:pPr>
            <a:r>
              <a:rPr lang="ru-RU" b="1" i="1" dirty="0">
                <a:solidFill>
                  <a:srgbClr val="31B6F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        </a:t>
            </a:r>
            <a:endParaRPr lang="en-US" sz="1650" b="1" i="1" dirty="0">
              <a:cs typeface="Times New Roman" pitchFamily="18" charset="0"/>
            </a:endParaRPr>
          </a:p>
          <a:p>
            <a:pPr algn="just">
              <a:tabLst>
                <a:tab pos="342900" algn="l"/>
              </a:tabLst>
              <a:defRPr/>
            </a:pPr>
            <a:endParaRPr lang="ru-RU" sz="675" dirty="0"/>
          </a:p>
          <a:p>
            <a:pPr algn="just">
              <a:tabLst>
                <a:tab pos="342900" algn="l"/>
              </a:tabLst>
              <a:defRPr/>
            </a:pPr>
            <a:r>
              <a:rPr lang="ru-RU" sz="1050" dirty="0">
                <a:cs typeface="Times New Roman" pitchFamily="18" charset="0"/>
              </a:rPr>
              <a:t> </a:t>
            </a:r>
            <a:endParaRPr lang="ru-RU" sz="1350" dirty="0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C325F87E-12F6-4AB1-A62E-E1BEB1B4D1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253025"/>
              </p:ext>
            </p:extLst>
          </p:nvPr>
        </p:nvGraphicFramePr>
        <p:xfrm>
          <a:off x="245342" y="1465958"/>
          <a:ext cx="8784976" cy="3364585"/>
        </p:xfrm>
        <a:graphic>
          <a:graphicData uri="http://schemas.openxmlformats.org/drawingml/2006/table">
            <a:tbl>
              <a:tblPr firstRow="1" bandRow="1">
                <a:effectLst>
                  <a:outerShdw blurRad="1524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526458">
                  <a:extLst>
                    <a:ext uri="{9D8B030D-6E8A-4147-A177-3AD203B41FA5}">
                      <a16:colId xmlns:a16="http://schemas.microsoft.com/office/drawing/2014/main" val="3298376760"/>
                    </a:ext>
                  </a:extLst>
                </a:gridCol>
                <a:gridCol w="3259796">
                  <a:extLst>
                    <a:ext uri="{9D8B030D-6E8A-4147-A177-3AD203B41FA5}">
                      <a16:colId xmlns:a16="http://schemas.microsoft.com/office/drawing/2014/main" val="555839641"/>
                    </a:ext>
                  </a:extLst>
                </a:gridCol>
                <a:gridCol w="2998722">
                  <a:extLst>
                    <a:ext uri="{9D8B030D-6E8A-4147-A177-3AD203B41FA5}">
                      <a16:colId xmlns:a16="http://schemas.microsoft.com/office/drawing/2014/main" val="3101713773"/>
                    </a:ext>
                  </a:extLst>
                </a:gridCol>
              </a:tblGrid>
              <a:tr h="272041"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Норма закона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80" marR="32680" marT="16340" marB="1634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0160" algn="ctr" fontAlgn="auto" hangingPunct="1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Вид нарушения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80" marR="32680" marT="16340" marB="1634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270" algn="ctr" fontAlgn="auto" hangingPunct="1">
                        <a:lnSpc>
                          <a:spcPct val="115000"/>
                        </a:lnSpc>
                        <a:tabLst>
                          <a:tab pos="1168400" algn="l"/>
                        </a:tabLst>
                      </a:pPr>
                      <a:r>
                        <a:rPr lang="ru-RU" sz="1200" dirty="0">
                          <a:effectLst/>
                        </a:rPr>
                        <a:t>Наименование </a:t>
                      </a:r>
                      <a:r>
                        <a:rPr lang="ru-RU" sz="1200" dirty="0" smtClean="0">
                          <a:effectLst/>
                        </a:rPr>
                        <a:t>МР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80" marR="32680" marT="16340" marB="1634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9732319"/>
                  </a:ext>
                </a:extLst>
              </a:tr>
              <a:tr h="1288221"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Федеральный закон от 16.04.2001г. № 44-ФЗ «О государственном банке данных о детях, оставшихся без попечения родителей»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Недостаточная работа в части информирования населения по вопросам устройства детей, оставшихся без попечения родителей, в семьи граждан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+mn-cs"/>
                        </a:rPr>
                        <a:t>Агрызский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+mn-cs"/>
                        </a:rPr>
                        <a:t>, Лаишевский, Менделеевский, Мамадышский, Елабужский районы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7933568"/>
                  </a:ext>
                </a:extLst>
              </a:tr>
              <a:tr h="1288221"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Статья 125 СК РФ, Постановление Правительства РФ от 29 марта 2000г. № 275, Постановление Правительства Российской Федерации от 18 мая 2009г. № 423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Нарушение сроков проведения контрольных обследований условий жизни и воспитания усыновленных (переданных под опеку) детей, ненадлежащее оформление и заполнение отчетов и актов. Нарушение сроков внесение информации о контрольных выходах в семьи граждан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Менделеевский район, Советский район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г.Казани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9067879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0" y="216508"/>
            <a:ext cx="8496944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АНАЛИЗ РЕЗУЛЬТАТОВ ПРОВЕРОК 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В 2025 ГОДУ ВЫЯВИЛ СЛЕДУЮЩИЕ ТИПИЧНЫЕ НАРУШЕНИЯ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32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9773557"/>
              </p:ext>
            </p:extLst>
          </p:nvPr>
        </p:nvGraphicFramePr>
        <p:xfrm>
          <a:off x="179511" y="537748"/>
          <a:ext cx="5112569" cy="4500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2288945"/>
              </p:ext>
            </p:extLst>
          </p:nvPr>
        </p:nvGraphicFramePr>
        <p:xfrm>
          <a:off x="5436096" y="843558"/>
          <a:ext cx="3384376" cy="4194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Скругленная прямоугольная выноска 2"/>
          <p:cNvSpPr/>
          <p:nvPr/>
        </p:nvSpPr>
        <p:spPr>
          <a:xfrm>
            <a:off x="5292080" y="699542"/>
            <a:ext cx="3704456" cy="4338258"/>
          </a:xfrm>
          <a:prstGeom prst="wedgeRoundRectCallout">
            <a:avLst>
              <a:gd name="adj1" fmla="val -104169"/>
              <a:gd name="adj2" fmla="val -23373"/>
              <a:gd name="adj3" fmla="val 16667"/>
            </a:avLst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58790" y="62582"/>
            <a:ext cx="5616624" cy="44627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>
              <a:lnSpc>
                <a:spcPct val="115000"/>
              </a:lnSpc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СОСТАВ ДЕТЕЙ, ВЫЯВЛЕННЫХ ЗА 2025 ГОД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30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4464844" y="1928813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4357688" y="2571750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4" name="Прямоугольник 12"/>
          <p:cNvSpPr>
            <a:spLocks noChangeArrowheads="1"/>
          </p:cNvSpPr>
          <p:nvPr/>
        </p:nvSpPr>
        <p:spPr bwMode="auto">
          <a:xfrm>
            <a:off x="1625204" y="696517"/>
            <a:ext cx="6161484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1350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C325F87E-12F6-4AB1-A62E-E1BEB1B4D1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508815"/>
              </p:ext>
            </p:extLst>
          </p:nvPr>
        </p:nvGraphicFramePr>
        <p:xfrm>
          <a:off x="251520" y="1069805"/>
          <a:ext cx="8716899" cy="3897008"/>
        </p:xfrm>
        <a:graphic>
          <a:graphicData uri="http://schemas.openxmlformats.org/drawingml/2006/table">
            <a:tbl>
              <a:tblPr firstRow="1" bandRow="1">
                <a:effectLst>
                  <a:outerShdw blurRad="2540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3298376760"/>
                    </a:ext>
                  </a:extLst>
                </a:gridCol>
                <a:gridCol w="4608512">
                  <a:extLst>
                    <a:ext uri="{9D8B030D-6E8A-4147-A177-3AD203B41FA5}">
                      <a16:colId xmlns:a16="http://schemas.microsoft.com/office/drawing/2014/main" val="555839641"/>
                    </a:ext>
                  </a:extLst>
                </a:gridCol>
                <a:gridCol w="2812243">
                  <a:extLst>
                    <a:ext uri="{9D8B030D-6E8A-4147-A177-3AD203B41FA5}">
                      <a16:colId xmlns:a16="http://schemas.microsoft.com/office/drawing/2014/main" val="3101713773"/>
                    </a:ext>
                  </a:extLst>
                </a:gridCol>
              </a:tblGrid>
              <a:tr h="217983"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</a:rPr>
                        <a:t>Норма закона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80" marR="32680" marT="16340" marB="1634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0160" algn="ctr" fontAlgn="auto" hangingPunct="1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</a:rPr>
                        <a:t>Вид нарушения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80" marR="32680" marT="16340" marB="1634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270" algn="ctr" fontAlgn="auto" hangingPunct="1">
                        <a:lnSpc>
                          <a:spcPct val="115000"/>
                        </a:lnSpc>
                        <a:tabLst>
                          <a:tab pos="1168400" algn="l"/>
                        </a:tabLst>
                      </a:pPr>
                      <a:r>
                        <a:rPr lang="ru-RU" sz="1200" dirty="0" smtClean="0">
                          <a:effectLst/>
                        </a:rPr>
                        <a:t>Наименование МР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80" marR="32680" marT="16340" marB="1634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9732319"/>
                  </a:ext>
                </a:extLst>
              </a:tr>
              <a:tr h="1301513">
                <a:tc rowSpan="3"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Приказ Министерства просвещения Российской Федерации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/>
                      </a:r>
                      <a:b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</a:b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№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461 от 03.07.2024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Несоблюдение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требований по заполнению анкет детей, граждан,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из числа кандидатов в замещающие родители, граждан, лишенных родительских прав или ограниченных в родительских правах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+mn-cs"/>
                        </a:rPr>
                        <a:t>Лаишевский,  Менделеевский муниципальные районы, Авиастроительный и Ново-Савиновский, Вахитовский и Приволжский, Советский районы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+mn-cs"/>
                        </a:rPr>
                        <a:t>г.Казани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2837570"/>
                  </a:ext>
                </a:extLst>
              </a:tr>
              <a:tr h="15039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Нарушен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порядок учета сведений о гражданах,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лишенных родительских прав или ограниченных в родительских правах, гражданах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, отстраненных от обязанностей опекуна (попечителя) за ненадлежащее выполнение возложенных на них законом обязанностей, бывших усыновителях, если усыновление отменено судом по их вине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+mn-cs"/>
                        </a:rPr>
                        <a:t>Лаишевский, Менделеевский   муниципальные районы, Советский район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+mn-cs"/>
                        </a:rPr>
                        <a:t>г.Казани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7034251"/>
                  </a:ext>
                </a:extLst>
              </a:tr>
              <a:tr h="71072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+mn-cs"/>
                        </a:rPr>
                        <a:t>Нарушен 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+mn-cs"/>
                        </a:rPr>
                        <a:t>порядок учета кандидатов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+mn-cs"/>
                        </a:rPr>
                        <a:t>в усыновители и приемные родители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+mn-cs"/>
                        </a:rPr>
                        <a:t>Менделеевский муниципальный район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0136588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7773" y="227157"/>
            <a:ext cx="8496944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АНАЛИЗ РЕЗУЛЬТАТОВ ПРОВЕРОК 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В 2025 ГОДУ ВЫЯВИЛ СЛЕДУЮЩИЕ ТИПИЧНЫЕ НАРУШЕНИЯ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65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4464844" y="1928813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4357688" y="2571750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4" name="Прямоугольник 12"/>
          <p:cNvSpPr>
            <a:spLocks noChangeArrowheads="1"/>
          </p:cNvSpPr>
          <p:nvPr/>
        </p:nvSpPr>
        <p:spPr bwMode="auto">
          <a:xfrm>
            <a:off x="1625204" y="696517"/>
            <a:ext cx="6161484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1350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C325F87E-12F6-4AB1-A62E-E1BEB1B4D1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249391"/>
              </p:ext>
            </p:extLst>
          </p:nvPr>
        </p:nvGraphicFramePr>
        <p:xfrm>
          <a:off x="179512" y="1034818"/>
          <a:ext cx="8716899" cy="3985203"/>
        </p:xfrm>
        <a:graphic>
          <a:graphicData uri="http://schemas.openxmlformats.org/drawingml/2006/table">
            <a:tbl>
              <a:tblPr firstRow="1" bandRow="1">
                <a:effectLst>
                  <a:outerShdw blurRad="2540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876139">
                  <a:extLst>
                    <a:ext uri="{9D8B030D-6E8A-4147-A177-3AD203B41FA5}">
                      <a16:colId xmlns:a16="http://schemas.microsoft.com/office/drawing/2014/main" val="3298376760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val="555839641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3101713773"/>
                    </a:ext>
                  </a:extLst>
                </a:gridCol>
              </a:tblGrid>
              <a:tr h="349236"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</a:rPr>
                        <a:t>Норма закона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80" marR="32680" marT="16340" marB="1634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0160" algn="ctr" fontAlgn="auto" hangingPunct="1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</a:rPr>
                        <a:t>Вид нарушения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80" marR="32680" marT="16340" marB="1634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270" algn="ctr" fontAlgn="auto" hangingPunct="1">
                        <a:lnSpc>
                          <a:spcPct val="115000"/>
                        </a:lnSpc>
                        <a:tabLst>
                          <a:tab pos="1168400" algn="l"/>
                        </a:tabLst>
                      </a:pPr>
                      <a:r>
                        <a:rPr lang="ru-RU" sz="1200" dirty="0" smtClean="0">
                          <a:effectLst/>
                        </a:rPr>
                        <a:t>Наименование МР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80" marR="32680" marT="16340" marB="1634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9732319"/>
                  </a:ext>
                </a:extLst>
              </a:tr>
              <a:tr h="1971307"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Приказ Министерства просвещения Российской Федерации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№ 461 от 03.07.2024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Нарушен порядок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оповещения граждан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, состоящих на учете в АИСТ ГБД, о наличии сведений о детях, нуждающихся в семейном устройстве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Лаишевский, Мамадышский, Менделеевский,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г.Казань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(Вахитовский и Приволжский районы, Советский район, Авиастроительный и Ново-Савиновский районы) 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2837570"/>
                  </a:ext>
                </a:extLst>
              </a:tr>
              <a:tr h="1664660"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Статья 122 СК РФ. Выявление и учет детей, оставшихся без попечения родителей</a:t>
                      </a: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Нарушены сроки постановки детей на первичный учет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+mn-cs"/>
                        </a:rPr>
                        <a:t>Лаишевский, Менделеевский,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+mn-cs"/>
                        </a:rPr>
                        <a:t>Вахиовский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+mn-cs"/>
                        </a:rPr>
                        <a:t> и Приволжский районы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+mn-cs"/>
                        </a:rPr>
                        <a:t>г.Казани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6058361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35496" y="211731"/>
            <a:ext cx="8357453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АНАЛИЗ РЕЗУЛЬТАТОВ ПРОВЕРОК 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В 2025 ГОДУ ВЫЯВИЛ СЛЕДУЮЩИЕ ТИПИЧНЫЕ НАРУШЕНИЯ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83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4464843" y="1928808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4357686" y="2571750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2"/>
          <p:cNvSpPr>
            <a:spLocks noChangeArrowheads="1"/>
          </p:cNvSpPr>
          <p:nvPr/>
        </p:nvSpPr>
        <p:spPr bwMode="auto">
          <a:xfrm>
            <a:off x="1625184" y="696502"/>
            <a:ext cx="616148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ru-RU" sz="1350" dirty="0"/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467544" y="1516281"/>
            <a:ext cx="5504840" cy="130819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8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DejaVu Sans"/>
              </a:rPr>
              <a:t>4 </a:t>
            </a:r>
            <a:r>
              <a:rPr lang="ru-RU" sz="2800" b="1" spc="-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DejaVu Sans"/>
              </a:rPr>
              <a:t>425</a:t>
            </a:r>
            <a:endParaRPr lang="ru-RU" sz="2800" spc="-1" dirty="0">
              <a:solidFill>
                <a:schemeClr val="tx1">
                  <a:lumMod val="75000"/>
                  <a:lumOff val="25000"/>
                </a:schemeClr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консультации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граждан и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специалистов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3318844" y="3237005"/>
            <a:ext cx="5480390" cy="151216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8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DejaVu Sans"/>
              </a:rPr>
              <a:t>217</a:t>
            </a: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письменных ответов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 обращения граждан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9214" y="14814"/>
            <a:ext cx="8496944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РАБОТА С ГРАЖДАНАМИ, 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КОНСУЛЬТИРОВАНИЕ,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ОТВЕТЫ НА ЗАПРОСЫ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56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2"/>
          <p:cNvSpPr txBox="1">
            <a:spLocks noChangeArrowheads="1"/>
          </p:cNvSpPr>
          <p:nvPr/>
        </p:nvSpPr>
        <p:spPr bwMode="auto">
          <a:xfrm>
            <a:off x="2107407" y="803673"/>
            <a:ext cx="5304235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sz="1350">
              <a:latin typeface="Calibri" panose="020F050202020403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4464843" y="1928808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4357686" y="2571750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2"/>
          <p:cNvSpPr>
            <a:spLocks noChangeArrowheads="1"/>
          </p:cNvSpPr>
          <p:nvPr/>
        </p:nvSpPr>
        <p:spPr bwMode="auto">
          <a:xfrm>
            <a:off x="1625184" y="696502"/>
            <a:ext cx="616148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ru-RU" sz="135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383299" y="3318292"/>
            <a:ext cx="3552373" cy="13614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143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заявление по результатам посещения ребенка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429322" y="3318292"/>
            <a:ext cx="3725607" cy="149043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 </a:t>
            </a: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212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уведомлений кандидатам о сведениях, содержащихся </a:t>
            </a:r>
          </a:p>
          <a:p>
            <a:pPr algn="ctr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 ГБД «Аист»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499992" y="1379843"/>
            <a:ext cx="3428983" cy="160782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271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ознакомления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граждан со сведениями о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детях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38728" y="1174259"/>
            <a:ext cx="3413192" cy="15090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131</a:t>
            </a:r>
            <a:endParaRPr lang="en-US" sz="2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направления на посещение ребенка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9214" y="74933"/>
            <a:ext cx="8496944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РАБОТА С ГРАЖДАНАМИ, 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КОНСУЛЬТИРОВАНИЕ, ОТВЕТЫ НА ЗАПРОСЫ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3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2"/>
          <p:cNvSpPr txBox="1">
            <a:spLocks noChangeArrowheads="1"/>
          </p:cNvSpPr>
          <p:nvPr/>
        </p:nvSpPr>
        <p:spPr bwMode="auto">
          <a:xfrm>
            <a:off x="1812725" y="687861"/>
            <a:ext cx="5304235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sz="1350">
              <a:latin typeface="Calibri" panose="020F050202020403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4464843" y="1928808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4357686" y="2571750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2"/>
          <p:cNvSpPr>
            <a:spLocks noChangeArrowheads="1"/>
          </p:cNvSpPr>
          <p:nvPr/>
        </p:nvSpPr>
        <p:spPr bwMode="auto">
          <a:xfrm>
            <a:off x="1625184" y="696502"/>
            <a:ext cx="616148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ru-RU" sz="135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053811" y="160719"/>
            <a:ext cx="5786478" cy="34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50" b="1" i="1" dirty="0">
                <a:solidFill>
                  <a:srgbClr val="31B6F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</a:t>
            </a:r>
            <a:endParaRPr lang="ru-RU" sz="135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89924" y="1274144"/>
            <a:ext cx="3319014" cy="1984524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Всего создано </a:t>
            </a:r>
          </a:p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1 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356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анкет детей 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357686" y="2715766"/>
            <a:ext cx="4374453" cy="216024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Нашли семью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600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 детей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из них </a:t>
            </a:r>
          </a:p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 42 ребенка в 2025 г.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11499" y="153025"/>
            <a:ext cx="7382835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БЛАГОТВОРИТЕЛЬНЫЙ ФОНД 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«ИЗМЕНИ ОДНУ ЖИЗНЬ»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7784" y="2684986"/>
            <a:ext cx="1368152" cy="16334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8889" y="1796689"/>
            <a:ext cx="1243633" cy="14711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883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4464843" y="1928808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4357686" y="2571750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2"/>
          <p:cNvSpPr>
            <a:spLocks noChangeArrowheads="1"/>
          </p:cNvSpPr>
          <p:nvPr/>
        </p:nvSpPr>
        <p:spPr bwMode="auto">
          <a:xfrm>
            <a:off x="1625184" y="696502"/>
            <a:ext cx="616148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ru-RU" sz="135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053811" y="160719"/>
            <a:ext cx="5786478" cy="34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50" b="1" i="1" dirty="0">
                <a:solidFill>
                  <a:srgbClr val="31B6F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</a:t>
            </a:r>
            <a:endParaRPr lang="ru-RU" sz="135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216978" y="2427734"/>
            <a:ext cx="6495730" cy="25202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устроено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15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 детей,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их них </a:t>
            </a:r>
          </a:p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1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 ребенок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с ОВЗ</a:t>
            </a:r>
          </a:p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11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детей из многодетных семей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3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 семьи)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2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детей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– подростки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8358" y="159548"/>
            <a:ext cx="8712968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РУБРИКА «У ВАС БУДЕТ РЕБЕНОК» 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ПРОГРАММЫ «КОГДА ВСЕ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ДОМА С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ТИМУРОМ КИЗЯКОВЫМ», РОССИЯ-1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843808" y="936347"/>
            <a:ext cx="3514301" cy="128746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</a:rPr>
              <a:t>2021 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– 11 рубрик о 21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</a:rPr>
              <a:t>ребенке</a:t>
            </a:r>
          </a:p>
          <a:p>
            <a:pPr algn="ctr"/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</a:rPr>
              <a:t>2022 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– 11 рубрик о 23 детях</a:t>
            </a:r>
          </a:p>
          <a:p>
            <a:pPr algn="ctr"/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</a:rPr>
              <a:t>2023 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– 13 рубрик о 29 детях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2024 – 16 рубрик о 34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</a:rPr>
              <a:t>детях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48" y="1791179"/>
            <a:ext cx="2291532" cy="1393657"/>
          </a:xfrm>
          <a:prstGeom prst="rect">
            <a:avLst/>
          </a:prstGeom>
          <a:effectLst>
            <a:outerShdw blurRad="431800" sx="102000" sy="102000" algn="ctr" rotWithShape="0">
              <a:prstClr val="black">
                <a:alpha val="72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6111" t="2676" b="3888"/>
          <a:stretch/>
        </p:blipFill>
        <p:spPr>
          <a:xfrm>
            <a:off x="6871989" y="1764416"/>
            <a:ext cx="2051387" cy="1845949"/>
          </a:xfrm>
          <a:prstGeom prst="rect">
            <a:avLst/>
          </a:prstGeom>
          <a:effectLst>
            <a:outerShdw blurRad="431800" sx="102000" sy="102000" algn="ctr" rotWithShape="0">
              <a:prstClr val="black">
                <a:alpha val="7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29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2"/>
          <p:cNvSpPr txBox="1">
            <a:spLocks noChangeArrowheads="1"/>
          </p:cNvSpPr>
          <p:nvPr/>
        </p:nvSpPr>
        <p:spPr bwMode="auto">
          <a:xfrm>
            <a:off x="2107407" y="803673"/>
            <a:ext cx="5304235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sz="1350">
              <a:latin typeface="Calibri" panose="020F050202020403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4464843" y="1928808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4357686" y="2571750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2"/>
          <p:cNvSpPr>
            <a:spLocks noChangeArrowheads="1"/>
          </p:cNvSpPr>
          <p:nvPr/>
        </p:nvSpPr>
        <p:spPr bwMode="auto">
          <a:xfrm>
            <a:off x="1625184" y="696502"/>
            <a:ext cx="616148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ru-RU" sz="135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053811" y="160719"/>
            <a:ext cx="5786478" cy="34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50" b="1" i="1" dirty="0">
                <a:solidFill>
                  <a:srgbClr val="31B6F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</a:t>
            </a:r>
            <a:endParaRPr lang="ru-RU" sz="1350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95973" y="1216154"/>
            <a:ext cx="3925291" cy="2305626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81 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видеосюжет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7504" y="10821"/>
            <a:ext cx="8928992" cy="1015663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РУБРИКА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«ЗАБЕРИ МЕНЯ,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МАМА»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/>
            </a:r>
            <a:b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УТРЕННЕЙ ПРОГРАММЫ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«ЗДРАВСТВУЙТЕ!»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/>
            </a:r>
            <a:b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ТЕЛЕКАНАЛА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«ТАТАРСТАН – НОВЫЙ ВЕК» 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charset="0"/>
            </a:endParaRPr>
          </a:p>
        </p:txBody>
      </p:sp>
      <p:sp>
        <p:nvSpPr>
          <p:cNvPr id="30" name="Прямоугольник с двумя скругленными противолежащими углами 29"/>
          <p:cNvSpPr/>
          <p:nvPr/>
        </p:nvSpPr>
        <p:spPr>
          <a:xfrm>
            <a:off x="4829400" y="2859782"/>
            <a:ext cx="4176464" cy="2160240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3 ребенка обрели семью </a:t>
            </a:r>
          </a:p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(2 детей в составе многодетной семьи,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1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ребенок-инвалид)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2224" y="1192649"/>
            <a:ext cx="2583012" cy="1408111"/>
          </a:xfrm>
          <a:prstGeom prst="rect">
            <a:avLst/>
          </a:prstGeom>
          <a:effectLst>
            <a:outerShdw blurRad="431800" sx="102000" sy="102000" algn="ctr" rotWithShape="0">
              <a:prstClr val="black">
                <a:alpha val="7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39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4464843" y="1928808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4357686" y="2571750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2"/>
          <p:cNvSpPr>
            <a:spLocks noChangeArrowheads="1"/>
          </p:cNvSpPr>
          <p:nvPr/>
        </p:nvSpPr>
        <p:spPr bwMode="auto">
          <a:xfrm>
            <a:off x="1625184" y="696502"/>
            <a:ext cx="616148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ru-RU" sz="1350" dirty="0"/>
          </a:p>
        </p:txBody>
      </p:sp>
      <p:sp>
        <p:nvSpPr>
          <p:cNvPr id="2" name="Вертикальный свиток 1"/>
          <p:cNvSpPr/>
          <p:nvPr/>
        </p:nvSpPr>
        <p:spPr>
          <a:xfrm>
            <a:off x="0" y="846543"/>
            <a:ext cx="4117484" cy="3768191"/>
          </a:xfrm>
          <a:prstGeom prst="verticalScroll">
            <a:avLst>
              <a:gd name="adj" fmla="val 9892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0">
              <a:lnSpc>
                <a:spcPct val="114000"/>
              </a:lnSpc>
              <a:spcAft>
                <a:spcPts val="0"/>
              </a:spcAft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Сведения о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164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детях, нуждающихся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семейном устройстве,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размещены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сайте Министерства образования и науки РТ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на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официальной странице Центра на портале «Электронное образование РТ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endParaRPr lang="ru-RU" sz="1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199746"/>
            <a:ext cx="6768752" cy="40011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ПРОИЗВОДНАЯ ИНФОРМАЦИЯ О ДЕТЯХ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3387675"/>
            <a:ext cx="1784736" cy="10801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224" y="3938650"/>
            <a:ext cx="1807204" cy="10582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Вертикальный свиток 11"/>
          <p:cNvSpPr/>
          <p:nvPr/>
        </p:nvSpPr>
        <p:spPr>
          <a:xfrm>
            <a:off x="3731541" y="1378532"/>
            <a:ext cx="5230073" cy="1877911"/>
          </a:xfrm>
          <a:prstGeom prst="verticalScroll">
            <a:avLst>
              <a:gd name="adj" fmla="val 9892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0">
              <a:lnSpc>
                <a:spcPct val="114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Сведения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111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детях размещены на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официальной странице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социальной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сети «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Вконтакте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», </a:t>
            </a:r>
            <a:b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из них устроено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35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детей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58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4464843" y="1928808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4357686" y="2571750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053811" y="160719"/>
            <a:ext cx="5786478" cy="34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50" b="1" i="1" dirty="0">
                <a:solidFill>
                  <a:srgbClr val="31B6F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</a:t>
            </a:r>
            <a:endParaRPr lang="ru-RU" sz="1350" dirty="0"/>
          </a:p>
        </p:txBody>
      </p:sp>
      <p:sp>
        <p:nvSpPr>
          <p:cNvPr id="20" name="Прямоугольник 5"/>
          <p:cNvSpPr>
            <a:spLocks noChangeArrowheads="1"/>
          </p:cNvSpPr>
          <p:nvPr/>
        </p:nvSpPr>
        <p:spPr bwMode="auto">
          <a:xfrm>
            <a:off x="150080" y="100931"/>
            <a:ext cx="5965873" cy="40011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ИЗДАНИЕ МЕТОДИЧЕСКИХ РАЗРАБОТОК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20" y="577522"/>
            <a:ext cx="1535136" cy="337013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glow rad="63500">
              <a:schemeClr val="accent3"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5323" y="906480"/>
            <a:ext cx="1588800" cy="3480449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glow rad="63500">
              <a:schemeClr val="accent3"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93319" y="571274"/>
            <a:ext cx="1494607" cy="3326705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glow rad="63500">
              <a:schemeClr val="accent3"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4027" y="1809449"/>
            <a:ext cx="1406046" cy="3152061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glow rad="63500">
              <a:schemeClr val="accent3"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7830" y="667077"/>
            <a:ext cx="1764968" cy="3959253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glow rad="63500">
              <a:schemeClr val="accent3"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64288" y="1094286"/>
            <a:ext cx="1732023" cy="3882833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glow rad="63500">
              <a:schemeClr val="accent3"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272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4464844" y="1928813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4357688" y="2571750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4" name="Прямоугольник 12"/>
          <p:cNvSpPr>
            <a:spLocks noChangeArrowheads="1"/>
          </p:cNvSpPr>
          <p:nvPr/>
        </p:nvSpPr>
        <p:spPr bwMode="auto">
          <a:xfrm>
            <a:off x="1625204" y="696517"/>
            <a:ext cx="6161484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1350"/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464470" y="149333"/>
            <a:ext cx="6322219" cy="634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342900" algn="l"/>
              </a:tabLst>
              <a:defRPr/>
            </a:pPr>
            <a:r>
              <a:rPr lang="ru-RU" b="1" i="1" dirty="0">
                <a:solidFill>
                  <a:srgbClr val="31B6F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        </a:t>
            </a:r>
            <a:endParaRPr lang="en-US" sz="1650" b="1" i="1" dirty="0">
              <a:cs typeface="Times New Roman" pitchFamily="18" charset="0"/>
            </a:endParaRPr>
          </a:p>
          <a:p>
            <a:pPr algn="just">
              <a:tabLst>
                <a:tab pos="342900" algn="l"/>
              </a:tabLst>
              <a:defRPr/>
            </a:pPr>
            <a:endParaRPr lang="ru-RU" sz="675" dirty="0"/>
          </a:p>
          <a:p>
            <a:pPr algn="just">
              <a:tabLst>
                <a:tab pos="342900" algn="l"/>
              </a:tabLst>
              <a:defRPr/>
            </a:pPr>
            <a:r>
              <a:rPr lang="ru-RU" sz="1050" dirty="0">
                <a:cs typeface="Times New Roman" pitchFamily="18" charset="0"/>
              </a:rPr>
              <a:t> </a:t>
            </a:r>
            <a:endParaRPr lang="ru-RU" sz="135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419622"/>
            <a:ext cx="903141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«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Опека, попечительство и патронаж в 2025-2026 годах.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Реформирование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отрасли, новые требования к специалистам», Сочи,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14-19.07.2025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г., 36 часов</a:t>
            </a:r>
          </a:p>
          <a:p>
            <a:pPr marL="171450" indent="-17145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Образовательный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семинар «Диалог Регионы» «Госпаблики» в АНО, 23.09.2025г., 7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час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.;</a:t>
            </a:r>
          </a:p>
          <a:p>
            <a:pPr marL="171450" indent="-17145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«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Создание устойчивой и поддерживающей среды: от стратегии управления до педагогической практики»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10-22.10.2025г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, 36 час. «Педагоги России: инновации в образовании»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г. Екатеринбург;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  <a:p>
            <a:pPr marL="171450" indent="-17145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Форум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«Системная модернизация образовательного процесса от традиционных методик к инновационным практикам в дошкольном и школьном образовании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» 22-23.10.2025г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., 8 час. «Педагоги России: инновации в образовании»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г. Екатеринбург;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  <a:p>
            <a:pPr marL="171450" indent="-17145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Всероссийское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совещание руководителей органов опеки и попечительства, 16-17.10.2025,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г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. Москва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;</a:t>
            </a:r>
            <a:endParaRPr lang="en-US" sz="16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171450" indent="-17145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Всероссийский онлайн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форум православных приемных семей, 26-27.11.2025,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г. Москва;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  <a:p>
            <a:pPr marL="171450" indent="-17145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Всероссийские учения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по отработке комплексного сценария действий работников и сотрудников охраны при захвате заложников и срабатывании на территории Центра взрывного устройства, доставленного беспилотным летательным аппаратом,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30.04.2025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г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Прямоугольник 5"/>
          <p:cNvSpPr>
            <a:spLocks noChangeArrowheads="1"/>
          </p:cNvSpPr>
          <p:nvPr/>
        </p:nvSpPr>
        <p:spPr bwMode="auto">
          <a:xfrm>
            <a:off x="65907" y="159424"/>
            <a:ext cx="8856984" cy="1323439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УЧАСТИЕ ВО ВСЕРОССИЙСКИХ И 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РЕСПУБЛИКАНСКИХ СОВЕЩАНИЯХ, ФОРУМАХ И СЕМИНАРАХ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ПО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ВОПРОСАМ ЗАЩИТЫ ПРАВ ДЕТЕЙ-СИРОТ И ДЕТЕЙ, ОСТАВШИХСЯ БЕЗ ПОПЕЧЕНИЯ РОДИТЕЛЕЙ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4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Объект 5">
            <a:extLst>
              <a:ext uri="{FF2B5EF4-FFF2-40B4-BE49-F238E27FC236}">
                <a16:creationId xmlns:a16="http://schemas.microsoft.com/office/drawing/2014/main" id="{6E5C7F8E-9FC7-465D-9378-F34298FF0D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6922328"/>
              </p:ext>
            </p:extLst>
          </p:nvPr>
        </p:nvGraphicFramePr>
        <p:xfrm>
          <a:off x="179512" y="1059582"/>
          <a:ext cx="8784976" cy="38099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9512" y="76724"/>
            <a:ext cx="5832648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СООТНОШЕНИЕ ЧИСЛЕННОСТИ ДЕТЕЙ-СИРОТ И ДЕТЕЙ, ОСТАВШИХСЯ БЕЗ ПОПЕЧЕНИЯ РОДИТЕЛЕЙ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55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4464844" y="1928813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4357688" y="2571750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4" name="Прямоугольник 12"/>
          <p:cNvSpPr>
            <a:spLocks noChangeArrowheads="1"/>
          </p:cNvSpPr>
          <p:nvPr/>
        </p:nvSpPr>
        <p:spPr bwMode="auto">
          <a:xfrm>
            <a:off x="1625204" y="696517"/>
            <a:ext cx="6161484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1350"/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464470" y="149333"/>
            <a:ext cx="6322219" cy="634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342900" algn="l"/>
              </a:tabLst>
              <a:defRPr/>
            </a:pPr>
            <a:r>
              <a:rPr lang="ru-RU" b="1" i="1" dirty="0">
                <a:solidFill>
                  <a:srgbClr val="31B6F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        </a:t>
            </a:r>
            <a:endParaRPr lang="en-US" sz="1650" b="1" i="1" dirty="0">
              <a:cs typeface="Times New Roman" pitchFamily="18" charset="0"/>
            </a:endParaRPr>
          </a:p>
          <a:p>
            <a:pPr algn="just">
              <a:tabLst>
                <a:tab pos="342900" algn="l"/>
              </a:tabLst>
              <a:defRPr/>
            </a:pPr>
            <a:endParaRPr lang="ru-RU" sz="675" dirty="0"/>
          </a:p>
          <a:p>
            <a:pPr algn="just">
              <a:tabLst>
                <a:tab pos="342900" algn="l"/>
              </a:tabLst>
              <a:defRPr/>
            </a:pPr>
            <a:r>
              <a:rPr lang="ru-RU" sz="1050" dirty="0">
                <a:cs typeface="Times New Roman" pitchFamily="18" charset="0"/>
              </a:rPr>
              <a:t> </a:t>
            </a:r>
            <a:endParaRPr lang="ru-RU" sz="135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352" y="1431406"/>
            <a:ext cx="90721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Секция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специалистов органов опеки и попечительства республиканского августовского совещания работников образования, 20.06.2025, </a:t>
            </a:r>
            <a:r>
              <a:rPr lang="ru-RU" sz="1600" dirty="0" err="1" smtClean="0">
                <a:solidFill>
                  <a:schemeClr val="accent5">
                    <a:lumMod val="50000"/>
                  </a:schemeClr>
                </a:solidFill>
              </a:rPr>
              <a:t>г.Казань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;</a:t>
            </a:r>
          </a:p>
          <a:p>
            <a:pPr marL="171450" indent="-17145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Пленарное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заседание республиканского августовского совещания работников образования и науки «Ценностные ориентиры современного образования», 22.08.2025, </a:t>
            </a:r>
            <a:r>
              <a:rPr lang="ru-RU" sz="1600" dirty="0" err="1" smtClean="0">
                <a:solidFill>
                  <a:schemeClr val="accent5">
                    <a:lumMod val="50000"/>
                  </a:schemeClr>
                </a:solidFill>
              </a:rPr>
              <a:t>г.Казань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;</a:t>
            </a:r>
          </a:p>
          <a:p>
            <a:pPr marL="171450" indent="-17145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Выездное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республиканское совещание специалистов органов опеки и попечительства, 26-27.09.2025, Мамадышский район,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с. Берсут;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  <a:p>
            <a:pPr marL="171450" indent="-17145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Курсы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повышения квалификации специалистов органов опеки и попечительства РТ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«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Порядок формирования, ведения и использования ГБД о детях, оставшихся без попечения родителей», с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01-12.12.2025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г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marL="171450" indent="-171450" hangingPunct="0">
              <a:buFont typeface="Wingdings" panose="05000000000000000000" pitchFamily="2" charset="2"/>
              <a:buChar char="Ø"/>
            </a:pP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Прямоугольник 5"/>
          <p:cNvSpPr>
            <a:spLocks noChangeArrowheads="1"/>
          </p:cNvSpPr>
          <p:nvPr/>
        </p:nvSpPr>
        <p:spPr bwMode="auto">
          <a:xfrm>
            <a:off x="98544" y="107967"/>
            <a:ext cx="9214804" cy="1323439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УЧАСТИЕ ВО ВСЕРОССИЙСКИХ И 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РЕСПУБЛИКАНСКИХ СОВЕЩАНИЯХ, ФОРУМАХ И СЕМИНАРАХ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ПО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ВОПРОСАМ ЗАЩИТЫ ПРАВ ДЕТЕЙ-СИРОТ И ДЕТЕЙ, ОСТАВШИХСЯ БЕЗ ПОПЕЧЕНИЯ РОДИТЕЛЕЙ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67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4464844" y="1928813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4357688" y="2571750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178474" y="771550"/>
            <a:ext cx="878601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hangingPunct="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«Повышение квалификации должностных лиц и работников, входящих в состав эвакуационной комиссии организаций», ГБУ ДПО «Учебно-методический центр по гражданской обороне и чрезвычайным ситуациям Республики Татарстан», Казань, 36 часов, 01-05 сентября 2025г.;</a:t>
            </a:r>
          </a:p>
          <a:p>
            <a:pPr marL="171450" indent="-171450" hangingPunct="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«Повышение квалификации лиц, на которых возложена трудовая функция по проведению противопожарного инструктажа», МАОТ, Казань, 16 часов, 20-21 февраля 2025г.;</a:t>
            </a:r>
          </a:p>
          <a:p>
            <a:pPr marL="171450" indent="-17145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«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Повышение квалификации работников структурных подразделений, уполномоченные на решение задач в области гражданской обороны, организаций, не отнесенных к категории по гражданской обороне», ГБУ ДПО «Учебно-методический центр по гражданской обороне и чрезвычайным ситуациям Республики Татарстан», 36 часов,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08-12.09.2025г.; </a:t>
            </a:r>
            <a:endParaRPr lang="en-US" sz="16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171450" indent="-17145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«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Общие вопросы охраны труда и функционирования системы управления охраной труда», МАОТ, Казань, 16 часов,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24-25.02.2025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г.;</a:t>
            </a:r>
          </a:p>
          <a:p>
            <a:pPr marL="171450" indent="-17145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«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Единая система профессионально-психологического отбора работников сферы опеки и попечительства в отношении несовершеннолетних. Формирование и развитие психологически важных качеств специалистов органов опеки и попечительства и уполномоченных организаций (36 часов), Социально-правовые технологии работы специалистов с детьми и их родителями (родительские права) (36 часов). МГППУ, Москва,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29.05.2025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- 04.06.2025г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07503" y="90779"/>
            <a:ext cx="8856984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ПЕРЕПОДГОТОВКА И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/>
            </a:r>
            <a:b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КУРСЫ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ПОВЫШЕНИЯ КВАЛИФИКАЦИИ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37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4464844" y="1928813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4357688" y="2571750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144015" y="1059582"/>
            <a:ext cx="896448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Плановая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объектовая тренировка по отработке действия сотрудников охраны и работников образовательных организаций при вооруженном нападении на объект образовательной организаций и действия сотрудников охраны и работников образовательных организаций при обнаружении после нейтрализации нарушителей размещенного в здании образовательной организации взрывного устройства,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27.08.2025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г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.;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  <a:p>
            <a:pPr marL="171450" indent="-17145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«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Опека, попечительство и патронаж в 2025-2026 годах. Реформирование отрасли, новые требования к специалистам», Сочи,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14-19.07.2025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г., 36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час.;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  <a:p>
            <a:pPr marL="171450" indent="-17145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«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Диалог Регионы» образовательный семинар «Госпаблики» в АНО, 23.09.2025г.,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7 час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.;</a:t>
            </a:r>
          </a:p>
          <a:p>
            <a:pPr marL="171450" indent="-17145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«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Создание устойчивой и поддерживающей среды: от стратегии управления до педагогической практики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», 10-22.10.2025г.,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36 час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.,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«Педагоги России: инновации в образовании»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г. Екатеринбург;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  <a:p>
            <a:pPr marL="171450" indent="-17145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«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Системная модернизация образовательного процесса от традиционных методик к инновационным практикам в дошкольном и школьном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образовании», 22-23.10.2025г.,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8 час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.,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«Педагоги России: инновации в образовании»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г. Екатеринбург.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07503" y="90779"/>
            <a:ext cx="8856984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ПЕРЕПОДГОТОВКА И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/>
            </a:r>
            <a:b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КУРСЫ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ПОВЫШЕНИЯ КВАЛИФИКАЦИИ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50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4464843" y="1928808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4357686" y="2571750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1303712" y="684960"/>
            <a:ext cx="6590132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lvl="0" algn="just"/>
            <a:r>
              <a:rPr lang="ru-RU" sz="1350" dirty="0">
                <a:solidFill>
                  <a:prstClr val="black"/>
                </a:solidFill>
                <a:latin typeface="Arial" pitchFamily="34" charset="0"/>
              </a:rPr>
              <a:t> </a:t>
            </a:r>
            <a:endParaRPr lang="ru-RU" sz="1050" dirty="0">
              <a:latin typeface="Arial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3811" y="160719"/>
            <a:ext cx="5786478" cy="34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50" b="1" i="1" dirty="0">
                <a:solidFill>
                  <a:srgbClr val="31B6F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</a:t>
            </a:r>
            <a:endParaRPr lang="ru-RU" sz="135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455057"/>
            <a:ext cx="919054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</a:rPr>
              <a:t>Переход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на ФГИС 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</a:rPr>
              <a:t>ПГС,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т.е. в участие в миграции данных о кандидатах в замещающие родители и лицах, лишенных родительских прав, из автоматизированной информационной системы государственного банка данных о детях во ФГИС ПГС;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</a:rPr>
              <a:t>Контроль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за учетом кандидатов в замещающие родители и лиц, лишенных родительских прав, в ФГИС ПГС; 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Консультации с приемным родителями и детьми, воспитывающимися в замещающих семьях, по вопросам воспитания, внутрисемейных отношений и т.д.;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Повышение уровня профессионализма и компетенций специалистов органов опеки и попечительства путем проведения обучающих вебинаров, индивидуального обучения вновь принятых специалистов, корректировки плана обучения на курсах повышения квалификации специалистов органов опеки и попечительства;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Организация продуктивного взаимодействия с гражданами и организациями в решении вопросов защиты прав детей, оставшихся без попечения родителей, нуждающихся в устройстве на воспитание в семьи, поддержки и сопровождения замещающих семей;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Организация деятельности по привлечению населения к семейному жизнеустройству детей – сирот и детей, оставшихся без попечения родителей, создание позитивного имиджа замещающей семейной заботы;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Осуществление контроля в области защиты прав и законных интересов детей – сирот и детей, оставшихся без попечения родителей, воспитывающихся в замещающих семьях;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Профессиональная помощь специалистов кандидатам в усыновители, опекуны, приемные родители и замещающим семьям;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Продолжить работу по реализации основных мероприятий государственного казенного учреждения «Республиканский центр усыновления, опеки и попечительства» в области гражданской обороны, предупреждения и ликвидации чрезвычайных ситуаций, обеспечения пожарной безопасности и безопасности людей на водных объектах;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Повышение профессионализма и компетенций специалистов Центра;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Издание методических и информационных материалов в помощь замещающим родителям и специалистам органов опеки и попечительства;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Качественное обновление материально-технической базы учреждения на современном уровне для успешного выполнения уставных задач учреждения;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Создание оптимальных условий для обеспечения выполнения уставных задач учреждения;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Организация мероприятий по комплексной безопасности и охране труда в организации.</a:t>
            </a:r>
            <a:endParaRPr lang="ru-RU" sz="1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66780" y="95133"/>
            <a:ext cx="8856984" cy="40011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ПЕРСПЕКТИВЫ РАЗВИТИЯ ДЕЯТЕЛЬНОСТИ ЦЕНТРА   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50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2"/>
          <p:cNvSpPr txBox="1">
            <a:spLocks noChangeArrowheads="1"/>
          </p:cNvSpPr>
          <p:nvPr/>
        </p:nvSpPr>
        <p:spPr bwMode="auto">
          <a:xfrm>
            <a:off x="2107407" y="803673"/>
            <a:ext cx="5304235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sz="1350">
              <a:latin typeface="Calibri" panose="020F050202020403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4464843" y="1928808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4357686" y="2571750"/>
            <a:ext cx="1191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2"/>
          <p:cNvSpPr>
            <a:spLocks noChangeArrowheads="1"/>
          </p:cNvSpPr>
          <p:nvPr/>
        </p:nvSpPr>
        <p:spPr bwMode="auto">
          <a:xfrm>
            <a:off x="1625184" y="696502"/>
            <a:ext cx="616148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ru-RU" sz="1350" dirty="0"/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464448" y="149315"/>
            <a:ext cx="6322219" cy="634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342900" algn="l"/>
              </a:tabLst>
              <a:defRPr/>
            </a:pPr>
            <a:r>
              <a:rPr lang="ru-RU" b="1" i="1" dirty="0">
                <a:solidFill>
                  <a:srgbClr val="31B6F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        </a:t>
            </a:r>
            <a:endParaRPr lang="en-US" sz="1650" b="1" i="1" dirty="0">
              <a:latin typeface="Arial" charset="0"/>
              <a:cs typeface="Times New Roman" pitchFamily="18" charset="0"/>
            </a:endParaRPr>
          </a:p>
          <a:p>
            <a:pPr algn="just">
              <a:tabLst>
                <a:tab pos="342900" algn="l"/>
              </a:tabLst>
              <a:defRPr/>
            </a:pPr>
            <a:endParaRPr lang="ru-RU" sz="675" dirty="0">
              <a:latin typeface="Arial" charset="0"/>
            </a:endParaRPr>
          </a:p>
          <a:p>
            <a:pPr algn="just">
              <a:tabLst>
                <a:tab pos="342900" algn="l"/>
              </a:tabLst>
              <a:defRPr/>
            </a:pPr>
            <a:r>
              <a:rPr lang="ru-RU" sz="1050" dirty="0">
                <a:latin typeface="Arial" charset="0"/>
                <a:cs typeface="Times New Roman" pitchFamily="18" charset="0"/>
              </a:rPr>
              <a:t> </a:t>
            </a:r>
            <a:endParaRPr lang="ru-RU" sz="1350" dirty="0">
              <a:latin typeface="Arial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1303712" y="684960"/>
            <a:ext cx="6590132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lvl="0" algn="just"/>
            <a:r>
              <a:rPr lang="ru-RU" sz="1350" dirty="0">
                <a:solidFill>
                  <a:prstClr val="black"/>
                </a:solidFill>
                <a:latin typeface="Arial" pitchFamily="34" charset="0"/>
              </a:rPr>
              <a:t> </a:t>
            </a:r>
            <a:endParaRPr lang="ru-RU" sz="1050" dirty="0">
              <a:latin typeface="Arial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3811" y="160719"/>
            <a:ext cx="5786478" cy="34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50" b="1" i="1" dirty="0">
                <a:solidFill>
                  <a:srgbClr val="31B6F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</a:t>
            </a:r>
            <a:endParaRPr lang="ru-RU" sz="1350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50123" y="1330597"/>
            <a:ext cx="6418802" cy="1938992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Благодарю за внимание!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Игътибарыгыз өчен рәхмәт!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37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5096046"/>
              </p:ext>
            </p:extLst>
          </p:nvPr>
        </p:nvGraphicFramePr>
        <p:xfrm>
          <a:off x="107504" y="864689"/>
          <a:ext cx="8841730" cy="41938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9511" y="49079"/>
            <a:ext cx="7488833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ПРИЧИНЫ ВЫЯВЛЕНИЯ ДЕТЕЙ, </a:t>
            </a:r>
            <a:b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</a:b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ОСТАВШИХСЯ БЕЗ ПОПЕЧЕНИЯ РОДИТЕЛЕЙ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27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3575192"/>
              </p:ext>
            </p:extLst>
          </p:nvPr>
        </p:nvGraphicFramePr>
        <p:xfrm>
          <a:off x="107504" y="830997"/>
          <a:ext cx="8856984" cy="4117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51520" y="61555"/>
            <a:ext cx="7416824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ЧИСЛЕННОСТЬ ДЕТЕЙ, РОДИТЕЛИ КОТОРЫХ 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ЛИШЕНЫ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РОДИТЕЛЬСКИХ ПРАВ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81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7037389"/>
              </p:ext>
            </p:extLst>
          </p:nvPr>
        </p:nvGraphicFramePr>
        <p:xfrm>
          <a:off x="107504" y="922466"/>
          <a:ext cx="8928992" cy="39330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9512" y="61555"/>
            <a:ext cx="6984776" cy="70788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ЧИСЛЕННОСТЬ ДЕТЕЙ, РОДИТЕЛИ КОТОРЫХ 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ОГРАНИЧЕНЫ В РОДИТЕЛЬСКИХ ПРАВАХ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0082" t="27244" r="3246" b="8781"/>
          <a:stretch/>
        </p:blipFill>
        <p:spPr>
          <a:xfrm>
            <a:off x="7524328" y="33692"/>
            <a:ext cx="1584176" cy="5040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1" y="5850"/>
            <a:ext cx="1368152" cy="4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19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16749</TotalTime>
  <Words>5143</Words>
  <Application>Microsoft Office PowerPoint</Application>
  <PresentationFormat>Экран (16:9)</PresentationFormat>
  <Paragraphs>2072</Paragraphs>
  <Slides>64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73" baseType="lpstr">
      <vt:lpstr>Arial</vt:lpstr>
      <vt:lpstr>Arial Narrow</vt:lpstr>
      <vt:lpstr>Calibri</vt:lpstr>
      <vt:lpstr>DejaVu Sans</vt:lpstr>
      <vt:lpstr>Tahoma</vt:lpstr>
      <vt:lpstr>Times New Roman</vt:lpstr>
      <vt:lpstr>Tw Cen MT</vt:lpstr>
      <vt:lpstr>Wingdings</vt:lpstr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1303</cp:revision>
  <cp:lastPrinted>2026-03-11T10:55:56Z</cp:lastPrinted>
  <dcterms:created xsi:type="dcterms:W3CDTF">2015-10-13T08:15:21Z</dcterms:created>
  <dcterms:modified xsi:type="dcterms:W3CDTF">2026-03-13T09:03:44Z</dcterms:modified>
</cp:coreProperties>
</file>